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notesMasterIdLst>
    <p:notesMasterId r:id="rId35"/>
  </p:notesMasterIdLst>
  <p:handoutMasterIdLst>
    <p:handoutMasterId r:id="rId36"/>
  </p:handoutMasterIdLst>
  <p:sldIdLst>
    <p:sldId id="258" r:id="rId2"/>
    <p:sldId id="788" r:id="rId3"/>
    <p:sldId id="763" r:id="rId4"/>
    <p:sldId id="764" r:id="rId5"/>
    <p:sldId id="765" r:id="rId6"/>
    <p:sldId id="773" r:id="rId7"/>
    <p:sldId id="778" r:id="rId8"/>
    <p:sldId id="790" r:id="rId9"/>
    <p:sldId id="789" r:id="rId10"/>
    <p:sldId id="779" r:id="rId11"/>
    <p:sldId id="780" r:id="rId12"/>
    <p:sldId id="775" r:id="rId13"/>
    <p:sldId id="776" r:id="rId14"/>
    <p:sldId id="781" r:id="rId15"/>
    <p:sldId id="777" r:id="rId16"/>
    <p:sldId id="766" r:id="rId17"/>
    <p:sldId id="767" r:id="rId18"/>
    <p:sldId id="768" r:id="rId19"/>
    <p:sldId id="783" r:id="rId20"/>
    <p:sldId id="769" r:id="rId21"/>
    <p:sldId id="787" r:id="rId22"/>
    <p:sldId id="770" r:id="rId23"/>
    <p:sldId id="784" r:id="rId24"/>
    <p:sldId id="785" r:id="rId25"/>
    <p:sldId id="793" r:id="rId26"/>
    <p:sldId id="786" r:id="rId27"/>
    <p:sldId id="791" r:id="rId28"/>
    <p:sldId id="792" r:id="rId29"/>
    <p:sldId id="771" r:id="rId30"/>
    <p:sldId id="794" r:id="rId31"/>
    <p:sldId id="795" r:id="rId32"/>
    <p:sldId id="772" r:id="rId33"/>
    <p:sldId id="782" r:id="rId3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ahoma"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ahoma"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ahoma"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ahoma"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ahoma" charset="0"/>
        <a:ea typeface="ＭＳ Ｐゴシック" charset="0"/>
        <a:cs typeface="ＭＳ Ｐゴシック" charset="0"/>
      </a:defRPr>
    </a:lvl5pPr>
    <a:lvl6pPr marL="2286000" algn="l" defTabSz="457200" rtl="0" eaLnBrk="1" latinLnBrk="0" hangingPunct="1">
      <a:defRPr sz="2400" kern="1200">
        <a:solidFill>
          <a:schemeClr val="tx1"/>
        </a:solidFill>
        <a:latin typeface="Tahoma" charset="0"/>
        <a:ea typeface="ＭＳ Ｐゴシック" charset="0"/>
        <a:cs typeface="ＭＳ Ｐゴシック" charset="0"/>
      </a:defRPr>
    </a:lvl6pPr>
    <a:lvl7pPr marL="2743200" algn="l" defTabSz="457200" rtl="0" eaLnBrk="1" latinLnBrk="0" hangingPunct="1">
      <a:defRPr sz="2400" kern="1200">
        <a:solidFill>
          <a:schemeClr val="tx1"/>
        </a:solidFill>
        <a:latin typeface="Tahoma" charset="0"/>
        <a:ea typeface="ＭＳ Ｐゴシック" charset="0"/>
        <a:cs typeface="ＭＳ Ｐゴシック" charset="0"/>
      </a:defRPr>
    </a:lvl7pPr>
    <a:lvl8pPr marL="3200400" algn="l" defTabSz="457200" rtl="0" eaLnBrk="1" latinLnBrk="0" hangingPunct="1">
      <a:defRPr sz="2400" kern="1200">
        <a:solidFill>
          <a:schemeClr val="tx1"/>
        </a:solidFill>
        <a:latin typeface="Tahoma" charset="0"/>
        <a:ea typeface="ＭＳ Ｐゴシック" charset="0"/>
        <a:cs typeface="ＭＳ Ｐゴシック" charset="0"/>
      </a:defRPr>
    </a:lvl8pPr>
    <a:lvl9pPr marL="3657600" algn="l" defTabSz="457200" rtl="0" eaLnBrk="1" latinLnBrk="0" hangingPunct="1">
      <a:defRPr sz="2400" kern="1200">
        <a:solidFill>
          <a:schemeClr val="tx1"/>
        </a:solidFill>
        <a:latin typeface="Tahoma"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3399"/>
    <a:srgbClr val="9966FF"/>
    <a:srgbClr val="3366FF"/>
    <a:srgbClr val="FF0000"/>
    <a:srgbClr val="66CCFF"/>
    <a:srgbClr val="FF66FF"/>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38"/>
    <p:restoredTop sz="94658"/>
  </p:normalViewPr>
  <p:slideViewPr>
    <p:cSldViewPr>
      <p:cViewPr varScale="1">
        <p:scale>
          <a:sx n="120" d="100"/>
          <a:sy n="120" d="100"/>
        </p:scale>
        <p:origin x="1736" y="1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314"/>
    </p:cViewPr>
  </p:sorterViewPr>
  <p:notesViewPr>
    <p:cSldViewPr>
      <p:cViewPr varScale="1">
        <p:scale>
          <a:sx n="78" d="100"/>
          <a:sy n="78" d="100"/>
        </p:scale>
        <p:origin x="-49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7065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7066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7066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ea typeface="+mn-ea"/>
                <a:cs typeface="+mn-cs"/>
              </a:defRPr>
            </a:lvl1pPr>
          </a:lstStyle>
          <a:p>
            <a:pPr>
              <a:defRPr/>
            </a:pPr>
            <a:fld id="{0E261E12-8D5C-D14C-8F9A-3633AE7AC15A}" type="slidenum">
              <a:rPr lang="en-US"/>
              <a:pPr>
                <a:defRPr/>
              </a:pPr>
              <a:t>‹#›</a:t>
            </a:fld>
            <a:endParaRPr lang="en-US"/>
          </a:p>
        </p:txBody>
      </p:sp>
    </p:spTree>
    <p:extLst>
      <p:ext uri="{BB962C8B-B14F-4D97-AF65-F5344CB8AC3E}">
        <p14:creationId xmlns:p14="http://schemas.microsoft.com/office/powerpoint/2010/main" val="20740000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ea typeface="+mn-ea"/>
                <a:cs typeface="+mn-cs"/>
              </a:defRPr>
            </a:lvl1pPr>
          </a:lstStyle>
          <a:p>
            <a:pPr>
              <a:defRPr/>
            </a:pPr>
            <a:fld id="{DCBA6D3D-ECBB-AF4D-9FC7-458FD5029181}" type="slidenum">
              <a:rPr lang="en-US"/>
              <a:pPr>
                <a:defRPr/>
              </a:pPr>
              <a:t>‹#›</a:t>
            </a:fld>
            <a:endParaRPr lang="en-US"/>
          </a:p>
        </p:txBody>
      </p:sp>
    </p:spTree>
    <p:extLst>
      <p:ext uri="{BB962C8B-B14F-4D97-AF65-F5344CB8AC3E}">
        <p14:creationId xmlns:p14="http://schemas.microsoft.com/office/powerpoint/2010/main" val="1084354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DB77CF6B-7170-584F-BB3A-787564BC6682}" type="slidenum">
              <a:rPr lang="en-US" sz="1200">
                <a:latin typeface="Arial" charset="0"/>
              </a:rPr>
              <a:pPr eaLnBrk="1" hangingPunct="1"/>
              <a:t>1</a:t>
            </a:fld>
            <a:endParaRPr lang="en-US" sz="1200">
              <a:latin typeface="Arial" charset="0"/>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CBA6D3D-ECBB-AF4D-9FC7-458FD5029181}" type="slidenum">
              <a:rPr lang="en-US" smtClean="0"/>
              <a:pPr>
                <a:defRPr/>
              </a:pPr>
              <a:t>16</a:t>
            </a:fld>
            <a:endParaRPr lang="en-US"/>
          </a:p>
        </p:txBody>
      </p:sp>
    </p:spTree>
    <p:extLst>
      <p:ext uri="{BB962C8B-B14F-4D97-AF65-F5344CB8AC3E}">
        <p14:creationId xmlns:p14="http://schemas.microsoft.com/office/powerpoint/2010/main" val="68230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CBA6D3D-ECBB-AF4D-9FC7-458FD5029181}" type="slidenum">
              <a:rPr lang="en-US" smtClean="0"/>
              <a:pPr>
                <a:defRPr/>
              </a:pPr>
              <a:t>26</a:t>
            </a:fld>
            <a:endParaRPr lang="en-US"/>
          </a:p>
        </p:txBody>
      </p:sp>
    </p:spTree>
    <p:extLst>
      <p:ext uri="{BB962C8B-B14F-4D97-AF65-F5344CB8AC3E}">
        <p14:creationId xmlns:p14="http://schemas.microsoft.com/office/powerpoint/2010/main" val="2838016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CBA6D3D-ECBB-AF4D-9FC7-458FD5029181}" type="slidenum">
              <a:rPr lang="en-US" smtClean="0"/>
              <a:pPr>
                <a:defRPr/>
              </a:pPr>
              <a:t>28</a:t>
            </a:fld>
            <a:endParaRPr lang="en-US"/>
          </a:p>
        </p:txBody>
      </p:sp>
    </p:spTree>
    <p:extLst>
      <p:ext uri="{BB962C8B-B14F-4D97-AF65-F5344CB8AC3E}">
        <p14:creationId xmlns:p14="http://schemas.microsoft.com/office/powerpoint/2010/main" val="3327002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158"/>
          <p:cNvSpPr txBox="1">
            <a:spLocks noChangeArrowheads="1"/>
          </p:cNvSpPr>
          <p:nvPr userDrawn="1"/>
        </p:nvSpPr>
        <p:spPr bwMode="auto">
          <a:xfrm>
            <a:off x="0" y="6553200"/>
            <a:ext cx="6172200" cy="307777"/>
          </a:xfrm>
          <a:prstGeom prst="rect">
            <a:avLst/>
          </a:prstGeom>
          <a:solidFill>
            <a:srgbClr val="00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spcBef>
                <a:spcPct val="50000"/>
              </a:spcBef>
              <a:defRPr/>
            </a:pPr>
            <a:fld id="{8E5FA8C3-C01F-5B43-AD2C-161E4E8E5394}" type="slidenum">
              <a:rPr lang="en-US" sz="1400" smtClean="0">
                <a:solidFill>
                  <a:schemeClr val="bg1"/>
                </a:solidFill>
                <a:latin typeface="Calibri" charset="0"/>
              </a:rPr>
              <a:pPr>
                <a:spcBef>
                  <a:spcPct val="50000"/>
                </a:spcBef>
                <a:defRPr/>
              </a:pPr>
              <a:t>‹#›</a:t>
            </a:fld>
            <a:r>
              <a:rPr lang="en-US" sz="1400" dirty="0">
                <a:solidFill>
                  <a:schemeClr val="bg1"/>
                </a:solidFill>
                <a:latin typeface="Calibri" charset="0"/>
              </a:rPr>
              <a:t> | Ethics for Engineering Students</a:t>
            </a:r>
          </a:p>
        </p:txBody>
      </p:sp>
      <p:sp>
        <p:nvSpPr>
          <p:cNvPr id="5" name="Text Box 159"/>
          <p:cNvSpPr txBox="1">
            <a:spLocks noChangeArrowheads="1"/>
          </p:cNvSpPr>
          <p:nvPr userDrawn="1"/>
        </p:nvSpPr>
        <p:spPr bwMode="auto">
          <a:xfrm>
            <a:off x="6019800" y="6553200"/>
            <a:ext cx="3124200" cy="307975"/>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spcBef>
                <a:spcPct val="50000"/>
              </a:spcBef>
              <a:defRPr/>
            </a:pPr>
            <a:r>
              <a:rPr lang="en-US" sz="1400" dirty="0">
                <a:solidFill>
                  <a:schemeClr val="bg1"/>
                </a:solidFill>
                <a:latin typeface="Calibri" charset="0"/>
              </a:rPr>
              <a:t>Stephan Kinsella | Dec. 11, 2024</a:t>
            </a:r>
          </a:p>
        </p:txBody>
      </p:sp>
      <p:sp>
        <p:nvSpPr>
          <p:cNvPr id="64665" name="Rectangle 153"/>
          <p:cNvSpPr>
            <a:spLocks noGrp="1" noChangeArrowheads="1"/>
          </p:cNvSpPr>
          <p:nvPr>
            <p:ph type="ctrTitle" sz="quarter"/>
          </p:nvPr>
        </p:nvSpPr>
        <p:spPr>
          <a:xfrm>
            <a:off x="381000" y="609600"/>
            <a:ext cx="5791200" cy="1736725"/>
          </a:xfrm>
        </p:spPr>
        <p:txBody>
          <a:bodyPr anchor="b" anchorCtr="1"/>
          <a:lstStyle>
            <a:lvl1pPr>
              <a:defRPr sz="3600"/>
            </a:lvl1pPr>
          </a:lstStyle>
          <a:p>
            <a:r>
              <a:rPr lang="en-US"/>
              <a:t>Click to edit Master title style</a:t>
            </a:r>
          </a:p>
        </p:txBody>
      </p:sp>
      <p:sp>
        <p:nvSpPr>
          <p:cNvPr id="64666" name="Rectangle 154"/>
          <p:cNvSpPr>
            <a:spLocks noGrp="1" noChangeArrowheads="1"/>
          </p:cNvSpPr>
          <p:nvPr>
            <p:ph type="subTitle" sz="quarter" idx="1"/>
          </p:nvPr>
        </p:nvSpPr>
        <p:spPr>
          <a:xfrm>
            <a:off x="609600" y="2819400"/>
            <a:ext cx="6172200" cy="1752600"/>
          </a:xfrm>
        </p:spPr>
        <p:txBody>
          <a:bodyPr/>
          <a:lstStyle>
            <a:lvl1pPr marL="0" indent="0">
              <a:buFont typeface="Arial" charset="0"/>
              <a:buNone/>
              <a:defRPr>
                <a:solidFill>
                  <a:schemeClr val="tx1"/>
                </a:solidFill>
              </a:defRPr>
            </a:lvl1pPr>
          </a:lstStyle>
          <a:p>
            <a:r>
              <a:rPr lang="en-US" dirty="0"/>
              <a:t>Click to edit Master subtitle style</a:t>
            </a:r>
          </a:p>
        </p:txBody>
      </p:sp>
      <p:sp>
        <p:nvSpPr>
          <p:cNvPr id="6" name="Rectangle 155"/>
          <p:cNvSpPr>
            <a:spLocks noGrp="1" noChangeArrowheads="1"/>
          </p:cNvSpPr>
          <p:nvPr>
            <p:ph type="dt" sz="quarter" idx="10"/>
          </p:nvPr>
        </p:nvSpPr>
        <p:spPr bwMode="auto">
          <a:xfrm>
            <a:off x="304800" y="6248400"/>
            <a:ext cx="2286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C0C0C0"/>
                  </a:outerShdw>
                </a:effectLst>
                <a:latin typeface="Tahoma" pitchFamily="34" charset="0"/>
                <a:ea typeface="+mn-ea"/>
                <a:cs typeface="+mn-cs"/>
              </a:defRPr>
            </a:lvl1pPr>
          </a:lstStyle>
          <a:p>
            <a:pPr>
              <a:defRPr/>
            </a:pPr>
            <a:endParaRPr lang="en-US" dirty="0"/>
          </a:p>
        </p:txBody>
      </p:sp>
      <p:sp>
        <p:nvSpPr>
          <p:cNvPr id="7" name="Rectangle 156"/>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C0C0C0"/>
                  </a:outerShdw>
                </a:effectLst>
                <a:latin typeface="Tahoma" pitchFamily="34" charset="0"/>
                <a:ea typeface="+mn-ea"/>
                <a:cs typeface="+mn-cs"/>
              </a:defRPr>
            </a:lvl1pPr>
          </a:lstStyle>
          <a:p>
            <a:pPr>
              <a:defRPr/>
            </a:pPr>
            <a:endParaRPr lang="en-US"/>
          </a:p>
        </p:txBody>
      </p:sp>
      <p:sp>
        <p:nvSpPr>
          <p:cNvPr id="8" name="Rectangle 157"/>
          <p:cNvSpPr>
            <a:spLocks noGrp="1" noChangeArrowheads="1"/>
          </p:cNvSpPr>
          <p:nvPr>
            <p:ph type="sldNum" sz="quarter" idx="12"/>
          </p:nvPr>
        </p:nvSpPr>
        <p:spPr bwMode="auto">
          <a:xfrm>
            <a:off x="6629400" y="6248400"/>
            <a:ext cx="2286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C0C0C0"/>
                  </a:outerShdw>
                </a:effectLst>
                <a:latin typeface="Tahoma" pitchFamily="34" charset="0"/>
                <a:ea typeface="+mn-ea"/>
                <a:cs typeface="+mn-cs"/>
              </a:defRPr>
            </a:lvl1pPr>
          </a:lstStyle>
          <a:p>
            <a:pPr>
              <a:defRPr/>
            </a:pPr>
            <a:endParaRPr lang="en-US" dirty="0"/>
          </a:p>
        </p:txBody>
      </p:sp>
    </p:spTree>
    <p:extLst>
      <p:ext uri="{BB962C8B-B14F-4D97-AF65-F5344CB8AC3E}">
        <p14:creationId xmlns:p14="http://schemas.microsoft.com/office/powerpoint/2010/main" val="3912899698"/>
      </p:ext>
    </p:extLst>
  </p:cSld>
  <p:clrMapOvr>
    <a:masterClrMapping/>
  </p:clrMapOvr>
  <p:transition>
    <p:pull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0988880"/>
      </p:ext>
    </p:extLst>
  </p:cSld>
  <p:clrMapOvr>
    <a:masterClrMapping/>
  </p:clrMapOvr>
  <p:transition>
    <p:pull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0363" y="228600"/>
            <a:ext cx="2135187"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625" y="228600"/>
            <a:ext cx="6256338"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4389291"/>
      </p:ext>
    </p:extLst>
  </p:cSld>
  <p:clrMapOvr>
    <a:masterClrMapping/>
  </p:clrMapOvr>
  <p:transition>
    <p:pull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84269519"/>
      </p:ext>
    </p:extLst>
  </p:cSld>
  <p:clrMapOvr>
    <a:masterClrMapping/>
  </p:clrMapOvr>
  <p:transition>
    <p:pull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603211837"/>
      </p:ext>
    </p:extLst>
  </p:cSld>
  <p:clrMapOvr>
    <a:masterClrMapping/>
  </p:clrMapOvr>
  <p:transition>
    <p:pull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19200"/>
            <a:ext cx="4194175"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1375" y="1219200"/>
            <a:ext cx="4194175"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1911172"/>
      </p:ext>
    </p:extLst>
  </p:cSld>
  <p:clrMapOvr>
    <a:masterClrMapping/>
  </p:clrMapOvr>
  <p:transition>
    <p:pull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6699835"/>
      </p:ext>
    </p:extLst>
  </p:cSld>
  <p:clrMapOvr>
    <a:masterClrMapping/>
  </p:clrMapOvr>
  <p:transition>
    <p:pull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55192666"/>
      </p:ext>
    </p:extLst>
  </p:cSld>
  <p:clrMapOvr>
    <a:masterClrMapping/>
  </p:clrMapOvr>
  <p:transition>
    <p:pull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816335"/>
      </p:ext>
    </p:extLst>
  </p:cSld>
  <p:clrMapOvr>
    <a:masterClrMapping/>
  </p:clrMapOvr>
  <p:transition>
    <p:pull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45781776"/>
      </p:ext>
    </p:extLst>
  </p:cSld>
  <p:clrMapOvr>
    <a:masterClrMapping/>
  </p:clrMapOvr>
  <p:transition>
    <p:pull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36209108"/>
      </p:ext>
    </p:extLst>
  </p:cSld>
  <p:clrMapOvr>
    <a:masterClrMapping/>
  </p:clrMapOvr>
  <p:transition>
    <p:pull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53"/>
          <p:cNvSpPr>
            <a:spLocks noGrp="1" noRot="1" noChangeArrowheads="1"/>
          </p:cNvSpPr>
          <p:nvPr>
            <p:ph type="title"/>
          </p:nvPr>
        </p:nvSpPr>
        <p:spPr bwMode="auto">
          <a:xfrm>
            <a:off x="301625" y="228600"/>
            <a:ext cx="8540750" cy="8382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157"/>
          <p:cNvSpPr>
            <a:spLocks noGrp="1" noRot="1" noChangeArrowheads="1"/>
          </p:cNvSpPr>
          <p:nvPr>
            <p:ph type="body" idx="1"/>
          </p:nvPr>
        </p:nvSpPr>
        <p:spPr bwMode="auto">
          <a:xfrm>
            <a:off x="304800" y="1219200"/>
            <a:ext cx="8540750" cy="51054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Text Box 158"/>
          <p:cNvSpPr txBox="1">
            <a:spLocks noChangeArrowheads="1"/>
          </p:cNvSpPr>
          <p:nvPr userDrawn="1"/>
        </p:nvSpPr>
        <p:spPr bwMode="auto">
          <a:xfrm>
            <a:off x="0" y="6553200"/>
            <a:ext cx="6172200" cy="307975"/>
          </a:xfrm>
          <a:prstGeom prst="rect">
            <a:avLst/>
          </a:prstGeom>
          <a:solidFill>
            <a:srgbClr val="0033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spcBef>
                <a:spcPct val="50000"/>
              </a:spcBef>
              <a:defRPr/>
            </a:pPr>
            <a:fld id="{28575832-C059-6044-801D-DB2B4A3D6301}" type="slidenum">
              <a:rPr lang="en-US" sz="1400" smtClean="0">
                <a:solidFill>
                  <a:schemeClr val="bg1"/>
                </a:solidFill>
                <a:latin typeface="Calibri" charset="0"/>
              </a:rPr>
              <a:pPr>
                <a:spcBef>
                  <a:spcPct val="50000"/>
                </a:spcBef>
                <a:defRPr/>
              </a:pPr>
              <a:t>‹#›</a:t>
            </a:fld>
            <a:r>
              <a:rPr lang="en-US" sz="1400" dirty="0">
                <a:solidFill>
                  <a:schemeClr val="bg1"/>
                </a:solidFill>
                <a:latin typeface="Calibri" charset="0"/>
              </a:rPr>
              <a:t> | Ethics for Engineering Students</a:t>
            </a:r>
          </a:p>
        </p:txBody>
      </p:sp>
      <p:sp>
        <p:nvSpPr>
          <p:cNvPr id="1029" name="Text Box 159"/>
          <p:cNvSpPr txBox="1">
            <a:spLocks noChangeArrowheads="1"/>
          </p:cNvSpPr>
          <p:nvPr userDrawn="1"/>
        </p:nvSpPr>
        <p:spPr bwMode="auto">
          <a:xfrm>
            <a:off x="6019800" y="6553200"/>
            <a:ext cx="3124200" cy="307975"/>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spcBef>
                <a:spcPct val="50000"/>
              </a:spcBef>
              <a:defRPr/>
            </a:pPr>
            <a:r>
              <a:rPr lang="en-US" sz="1400" dirty="0">
                <a:solidFill>
                  <a:schemeClr val="bg1"/>
                </a:solidFill>
                <a:latin typeface="Calibri" charset="0"/>
              </a:rPr>
              <a:t>Stephan Kinsella | Dec. 11, 2024</a:t>
            </a:r>
          </a:p>
        </p:txBody>
      </p:sp>
    </p:spTree>
  </p:cSld>
  <p:clrMap bg1="lt1" tx1="dk1" bg2="lt2" tx2="dk2" accent1="accent1" accent2="accent2" accent3="accent3" accent4="accent4" accent5="accent5" accent6="accent6" hlink="hlink" folHlink="folHlink"/>
  <p:sldLayoutIdLst>
    <p:sldLayoutId id="2147484492" r:id="rId1"/>
    <p:sldLayoutId id="2147484493" r:id="rId2"/>
    <p:sldLayoutId id="2147484483" r:id="rId3"/>
    <p:sldLayoutId id="2147484484" r:id="rId4"/>
    <p:sldLayoutId id="2147484485" r:id="rId5"/>
    <p:sldLayoutId id="2147484486" r:id="rId6"/>
    <p:sldLayoutId id="2147484487" r:id="rId7"/>
    <p:sldLayoutId id="2147484488" r:id="rId8"/>
    <p:sldLayoutId id="2147484489" r:id="rId9"/>
    <p:sldLayoutId id="2147484490" r:id="rId10"/>
    <p:sldLayoutId id="2147484491" r:id="rId11"/>
  </p:sldLayoutIdLst>
  <p:transition>
    <p:pull dir="u"/>
  </p:transition>
  <p:txStyles>
    <p:titleStyle>
      <a:lvl1pPr algn="l" rtl="0" eaLnBrk="0" fontAlgn="base" hangingPunct="0">
        <a:spcBef>
          <a:spcPct val="0"/>
        </a:spcBef>
        <a:spcAft>
          <a:spcPct val="0"/>
        </a:spcAft>
        <a:defRPr sz="3200">
          <a:solidFill>
            <a:srgbClr val="003399"/>
          </a:solidFill>
          <a:latin typeface="+mj-lt"/>
          <a:ea typeface="ＭＳ Ｐゴシック" charset="0"/>
          <a:cs typeface="ＭＳ Ｐゴシック" charset="0"/>
        </a:defRPr>
      </a:lvl1pPr>
      <a:lvl2pPr algn="l" rtl="0" eaLnBrk="0" fontAlgn="base" hangingPunct="0">
        <a:spcBef>
          <a:spcPct val="0"/>
        </a:spcBef>
        <a:spcAft>
          <a:spcPct val="0"/>
        </a:spcAft>
        <a:defRPr sz="3200">
          <a:solidFill>
            <a:srgbClr val="003399"/>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3200">
          <a:solidFill>
            <a:srgbClr val="003399"/>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3200">
          <a:solidFill>
            <a:srgbClr val="003399"/>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3200">
          <a:solidFill>
            <a:srgbClr val="003399"/>
          </a:solidFill>
          <a:latin typeface="Calibri" pitchFamily="34" charset="0"/>
          <a:ea typeface="ＭＳ Ｐゴシック" charset="0"/>
          <a:cs typeface="ＭＳ Ｐゴシック" charset="0"/>
        </a:defRPr>
      </a:lvl5pPr>
      <a:lvl6pPr marL="457200" algn="l" rtl="0" fontAlgn="base">
        <a:spcBef>
          <a:spcPct val="0"/>
        </a:spcBef>
        <a:spcAft>
          <a:spcPct val="0"/>
        </a:spcAft>
        <a:defRPr sz="3200">
          <a:solidFill>
            <a:srgbClr val="003399"/>
          </a:solidFill>
          <a:latin typeface="Calibri" pitchFamily="34" charset="0"/>
        </a:defRPr>
      </a:lvl6pPr>
      <a:lvl7pPr marL="914400" algn="l" rtl="0" fontAlgn="base">
        <a:spcBef>
          <a:spcPct val="0"/>
        </a:spcBef>
        <a:spcAft>
          <a:spcPct val="0"/>
        </a:spcAft>
        <a:defRPr sz="3200">
          <a:solidFill>
            <a:srgbClr val="003399"/>
          </a:solidFill>
          <a:latin typeface="Calibri" pitchFamily="34" charset="0"/>
        </a:defRPr>
      </a:lvl7pPr>
      <a:lvl8pPr marL="1371600" algn="l" rtl="0" fontAlgn="base">
        <a:spcBef>
          <a:spcPct val="0"/>
        </a:spcBef>
        <a:spcAft>
          <a:spcPct val="0"/>
        </a:spcAft>
        <a:defRPr sz="3200">
          <a:solidFill>
            <a:srgbClr val="003399"/>
          </a:solidFill>
          <a:latin typeface="Calibri" pitchFamily="34" charset="0"/>
        </a:defRPr>
      </a:lvl8pPr>
      <a:lvl9pPr marL="1828800" algn="l" rtl="0" fontAlgn="base">
        <a:spcBef>
          <a:spcPct val="0"/>
        </a:spcBef>
        <a:spcAft>
          <a:spcPct val="0"/>
        </a:spcAft>
        <a:defRPr sz="3200">
          <a:solidFill>
            <a:srgbClr val="003399"/>
          </a:solidFill>
          <a:latin typeface="Calibri" pitchFamily="34" charset="0"/>
        </a:defRPr>
      </a:lvl9pPr>
    </p:titleStyle>
    <p:bodyStyle>
      <a:lvl1pPr marL="342900" indent="-342900" algn="l" rtl="0" eaLnBrk="0" fontAlgn="base" hangingPunct="0">
        <a:spcBef>
          <a:spcPct val="20000"/>
        </a:spcBef>
        <a:spcAft>
          <a:spcPct val="0"/>
        </a:spcAft>
        <a:buClr>
          <a:srgbClr val="003399"/>
        </a:buClr>
        <a:buSzPct val="60000"/>
        <a:buFont typeface="Arial" charset="0"/>
        <a:buChar char="►"/>
        <a:defRPr sz="2400">
          <a:solidFill>
            <a:srgbClr val="003399"/>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339933"/>
        </a:buClr>
        <a:buSzPct val="80000"/>
        <a:buFont typeface="Wingdings" charset="0"/>
        <a:buChar char="§"/>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lr>
          <a:srgbClr val="003399"/>
        </a:buClr>
        <a:buSzPct val="60000"/>
        <a:buFont typeface="Arial" charset="0"/>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lr>
          <a:srgbClr val="339933"/>
        </a:buClr>
        <a:buSzPct val="80000"/>
        <a:buFont typeface="Wingdings" charset="0"/>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lr>
          <a:srgbClr val="003399"/>
        </a:buClr>
        <a:buSzPct val="60000"/>
        <a:buFont typeface="Arial" charset="0"/>
        <a:buChar char="►"/>
        <a:defRPr sz="1600">
          <a:solidFill>
            <a:schemeClr val="tx1"/>
          </a:solidFill>
          <a:latin typeface="+mn-lt"/>
          <a:ea typeface="ＭＳ Ｐゴシック" charset="0"/>
        </a:defRPr>
      </a:lvl5pPr>
      <a:lvl6pPr marL="2514600" indent="-228600" algn="l" rtl="0" fontAlgn="base">
        <a:spcBef>
          <a:spcPct val="20000"/>
        </a:spcBef>
        <a:spcAft>
          <a:spcPct val="0"/>
        </a:spcAft>
        <a:buClr>
          <a:srgbClr val="003399"/>
        </a:buClr>
        <a:buSzPct val="60000"/>
        <a:buFont typeface="Arial" charset="0"/>
        <a:buChar char="►"/>
        <a:defRPr sz="1600">
          <a:solidFill>
            <a:schemeClr val="tx1"/>
          </a:solidFill>
          <a:latin typeface="+mn-lt"/>
        </a:defRPr>
      </a:lvl6pPr>
      <a:lvl7pPr marL="2971800" indent="-228600" algn="l" rtl="0" fontAlgn="base">
        <a:spcBef>
          <a:spcPct val="20000"/>
        </a:spcBef>
        <a:spcAft>
          <a:spcPct val="0"/>
        </a:spcAft>
        <a:buClr>
          <a:srgbClr val="003399"/>
        </a:buClr>
        <a:buSzPct val="60000"/>
        <a:buFont typeface="Arial" charset="0"/>
        <a:buChar char="►"/>
        <a:defRPr sz="1600">
          <a:solidFill>
            <a:schemeClr val="tx1"/>
          </a:solidFill>
          <a:latin typeface="+mn-lt"/>
        </a:defRPr>
      </a:lvl7pPr>
      <a:lvl8pPr marL="3429000" indent="-228600" algn="l" rtl="0" fontAlgn="base">
        <a:spcBef>
          <a:spcPct val="20000"/>
        </a:spcBef>
        <a:spcAft>
          <a:spcPct val="0"/>
        </a:spcAft>
        <a:buClr>
          <a:srgbClr val="003399"/>
        </a:buClr>
        <a:buSzPct val="60000"/>
        <a:buFont typeface="Arial" charset="0"/>
        <a:buChar char="►"/>
        <a:defRPr sz="1600">
          <a:solidFill>
            <a:schemeClr val="tx1"/>
          </a:solidFill>
          <a:latin typeface="+mn-lt"/>
        </a:defRPr>
      </a:lvl8pPr>
      <a:lvl9pPr marL="3886200" indent="-228600" algn="l" rtl="0" fontAlgn="base">
        <a:spcBef>
          <a:spcPct val="20000"/>
        </a:spcBef>
        <a:spcAft>
          <a:spcPct val="0"/>
        </a:spcAft>
        <a:buClr>
          <a:srgbClr val="003399"/>
        </a:buClr>
        <a:buSzPct val="60000"/>
        <a:buFont typeface="Arial"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4sif.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twitter.com/NSKinsella" TargetMode="External"/><Relationship Id="rId4" Type="http://schemas.openxmlformats.org/officeDocument/2006/relationships/hyperlink" Target="https://www.stephankinsella.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randybarnett.com/pre-2000"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stephankinsella.com/as_paf_podcast/kol-037-lockes-big-mistake-how-the-labor-theory-of-property-ruined-political-theory/"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stephankinsella.com/lff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c4sif.org/2024/02/intellectual-property-discussion-with-mark-skousen/" TargetMode="External"/></Relationships>
</file>

<file path=ppt/slides/_rels/slide27.xml.rels><?xml version="1.0" encoding="UTF-8" standalone="yes"?>
<Relationships xmlns="http://schemas.openxmlformats.org/package/2006/relationships"><Relationship Id="rId2" Type="http://schemas.openxmlformats.org/officeDocument/2006/relationships/hyperlink" Target="https://www.stephankinsella.com/own-idea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stephankinsella.com/2011/06/hoppe-on-property-rights-in-physical-integrity-vs-valu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c4sif.org/2011/06/intellectual-property-rights-as-negative-servitude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c4sif.org/2011/11/copyright-is-unconstitutional/"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stephankinsella.com/as_paf_podcast/kol018-libertarian-legal-theory-property-conflict-and-society-lecture-1-libertarian-basics-rights-and-law-mises-academy-2011/" TargetMode="External"/><Relationship Id="rId2" Type="http://schemas.openxmlformats.org/officeDocument/2006/relationships/hyperlink" Target="https://stephankinsella.com/lffs/" TargetMode="External"/><Relationship Id="rId1" Type="http://schemas.openxmlformats.org/officeDocument/2006/relationships/slideLayout" Target="../slideLayouts/slideLayout2.xml"/><Relationship Id="rId4" Type="http://schemas.openxmlformats.org/officeDocument/2006/relationships/hyperlink" Target="https://stephankinsella.com/kinsella-on-liberty-podcast/"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stephankinsella.com/as_paf_podcast/kol172-rethinking-intellectual-property-history-theory-and-economics-lecture-1-history-and-law-mises-academy-2011/" TargetMode="External"/><Relationship Id="rId2" Type="http://schemas.openxmlformats.org/officeDocument/2006/relationships/hyperlink" Target="https://c4sif.org/resource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hanshoppe.com/publications/" TargetMode="External"/><Relationship Id="rId2" Type="http://schemas.openxmlformats.org/officeDocument/2006/relationships/hyperlink" Target="https://mises.org/library/book/ultimate-foundation-economic-scienc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en.wikipedia.org/wiki/Lady_Justic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subTitle" idx="1"/>
          </p:nvPr>
        </p:nvSpPr>
        <p:spPr>
          <a:xfrm>
            <a:off x="381000" y="2286000"/>
            <a:ext cx="4648200" cy="3733800"/>
          </a:xfrm>
        </p:spPr>
        <p:txBody>
          <a:bodyPr/>
          <a:lstStyle/>
          <a:p>
            <a:pPr eaLnBrk="1" hangingPunct="1">
              <a:spcBef>
                <a:spcPts val="2400"/>
              </a:spcBef>
            </a:pPr>
            <a:r>
              <a:rPr lang="en-US" sz="2800" b="1" dirty="0">
                <a:latin typeface="Calibri" charset="0"/>
              </a:rPr>
              <a:t>Stephan Kinsella</a:t>
            </a:r>
          </a:p>
          <a:p>
            <a:pPr eaLnBrk="1" hangingPunct="1">
              <a:spcBef>
                <a:spcPct val="0"/>
              </a:spcBef>
            </a:pPr>
            <a:r>
              <a:rPr lang="en-US" u="sng" dirty="0">
                <a:cs typeface="Calibri"/>
                <a:sym typeface="Helvetica" charset="0"/>
                <a:hlinkClick r:id="rId3"/>
              </a:rPr>
              <a:t>C4SIF.org</a:t>
            </a:r>
            <a:r>
              <a:rPr lang="en-US" dirty="0">
                <a:cs typeface="Calibri"/>
                <a:sym typeface="Helvetica" charset="0"/>
              </a:rPr>
              <a:t> </a:t>
            </a:r>
            <a:r>
              <a:rPr lang="en-US" sz="1400" dirty="0">
                <a:cs typeface="Calibri"/>
                <a:sym typeface="Helvetica" charset="0"/>
              </a:rPr>
              <a:t>•</a:t>
            </a:r>
            <a:r>
              <a:rPr lang="en-US" dirty="0">
                <a:cs typeface="Calibri"/>
                <a:sym typeface="Helvetica" charset="0"/>
              </a:rPr>
              <a:t> </a:t>
            </a:r>
            <a:r>
              <a:rPr lang="en-US" dirty="0">
                <a:latin typeface="Calibri" panose="020F0502020204030204" pitchFamily="34" charset="0"/>
                <a:cs typeface="Calibri" panose="020F0502020204030204" pitchFamily="34" charset="0"/>
                <a:hlinkClick r:id="rId4"/>
              </a:rPr>
              <a:t>StephanKinsella.com</a:t>
            </a:r>
            <a:r>
              <a:rPr lang="en-US" dirty="0">
                <a:latin typeface="Calibri" panose="020F0502020204030204" pitchFamily="34" charset="0"/>
                <a:cs typeface="Calibri" panose="020F0502020204030204" pitchFamily="34" charset="0"/>
              </a:rPr>
              <a:t> </a:t>
            </a:r>
          </a:p>
          <a:p>
            <a:pPr eaLnBrk="1" hangingPunct="1">
              <a:spcBef>
                <a:spcPct val="0"/>
              </a:spcBef>
            </a:pPr>
            <a:r>
              <a:rPr lang="en-US" dirty="0">
                <a:latin typeface="Calibri" charset="0"/>
                <a:hlinkClick r:id="rId5"/>
              </a:rPr>
              <a:t>@nskinsella</a:t>
            </a:r>
            <a:endParaRPr lang="en-US" dirty="0">
              <a:latin typeface="Calibri" charset="0"/>
            </a:endParaRPr>
          </a:p>
          <a:p>
            <a:pPr eaLnBrk="1" hangingPunct="1">
              <a:spcBef>
                <a:spcPct val="0"/>
              </a:spcBef>
            </a:pPr>
            <a:r>
              <a:rPr lang="en-US" dirty="0">
                <a:latin typeface="Calibri" charset="0"/>
              </a:rPr>
              <a:t>BSEE, MSEE, JD, LL.M.</a:t>
            </a:r>
          </a:p>
          <a:p>
            <a:pPr eaLnBrk="1" hangingPunct="1">
              <a:spcBef>
                <a:spcPct val="0"/>
              </a:spcBef>
            </a:pPr>
            <a:endParaRPr lang="en-US" dirty="0">
              <a:latin typeface="Calibri" charset="0"/>
            </a:endParaRPr>
          </a:p>
          <a:p>
            <a:pPr eaLnBrk="1" hangingPunct="1">
              <a:spcBef>
                <a:spcPct val="0"/>
              </a:spcBef>
            </a:pPr>
            <a:r>
              <a:rPr lang="en-US" dirty="0">
                <a:latin typeface="Calibri" charset="0"/>
              </a:rPr>
              <a:t>CU Boulder </a:t>
            </a:r>
          </a:p>
          <a:p>
            <a:pPr eaLnBrk="1" hangingPunct="1">
              <a:spcBef>
                <a:spcPct val="0"/>
              </a:spcBef>
            </a:pPr>
            <a:r>
              <a:rPr lang="en-US" dirty="0">
                <a:latin typeface="Calibri" charset="0"/>
              </a:rPr>
              <a:t>EMEN 4100: Engineering Economics (Lecturer: David Assad)</a:t>
            </a:r>
          </a:p>
          <a:p>
            <a:pPr eaLnBrk="1" hangingPunct="1">
              <a:spcBef>
                <a:spcPct val="0"/>
              </a:spcBef>
            </a:pPr>
            <a:r>
              <a:rPr lang="en-US" dirty="0">
                <a:latin typeface="Calibri" charset="0"/>
              </a:rPr>
              <a:t>Dec. 11, 2024</a:t>
            </a:r>
          </a:p>
        </p:txBody>
      </p:sp>
      <p:sp>
        <p:nvSpPr>
          <p:cNvPr id="6147" name="Text Box 18"/>
          <p:cNvSpPr txBox="1">
            <a:spLocks noChangeArrowheads="1"/>
          </p:cNvSpPr>
          <p:nvPr/>
        </p:nvSpPr>
        <p:spPr bwMode="auto">
          <a:xfrm>
            <a:off x="381000" y="343452"/>
            <a:ext cx="83820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3200" cap="small" dirty="0">
                <a:latin typeface="Calibri" charset="0"/>
                <a:ea typeface="Calibri" charset="0"/>
                <a:cs typeface="Calibri" charset="0"/>
              </a:rPr>
              <a:t>Guest Lecture on Ethics for Engineering Students </a:t>
            </a:r>
            <a:endParaRPr lang="en-US" sz="3200" dirty="0">
              <a:solidFill>
                <a:srgbClr val="003399"/>
              </a:solidFill>
              <a:latin typeface="Calibri" charset="0"/>
              <a:ea typeface="Calibri" charset="0"/>
              <a:cs typeface="Calibri" charset="0"/>
            </a:endParaRPr>
          </a:p>
        </p:txBody>
      </p:sp>
      <p:pic>
        <p:nvPicPr>
          <p:cNvPr id="3" name="Picture 2">
            <a:extLst>
              <a:ext uri="{FF2B5EF4-FFF2-40B4-BE49-F238E27FC236}">
                <a16:creationId xmlns:a16="http://schemas.microsoft.com/office/drawing/2014/main" id="{D2C9AA28-638A-E5E6-61B1-401AA5383EB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104191" y="1196657"/>
            <a:ext cx="3671214" cy="4823143"/>
          </a:xfrm>
          <a:prstGeom prst="rect">
            <a:avLst/>
          </a:prstGeom>
          <a:noFill/>
          <a:ln>
            <a:noFill/>
          </a:ln>
        </p:spPr>
      </p:pic>
    </p:spTree>
  </p:cSld>
  <p:clrMapOvr>
    <a:masterClrMapping/>
  </p:clrMapOvr>
  <p:transition>
    <p:pull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0ACD9B-98E9-B496-4036-5A95EA02CE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BDC814-205E-130D-C693-5821499CD8B7}"/>
              </a:ext>
            </a:extLst>
          </p:cNvPr>
          <p:cNvSpPr>
            <a:spLocks noGrp="1"/>
          </p:cNvSpPr>
          <p:nvPr>
            <p:ph type="title"/>
          </p:nvPr>
        </p:nvSpPr>
        <p:spPr/>
        <p:txBody>
          <a:bodyPr/>
          <a:lstStyle/>
          <a:p>
            <a:r>
              <a:rPr lang="en-US" dirty="0"/>
              <a:t>Ethics and Morality</a:t>
            </a:r>
          </a:p>
        </p:txBody>
      </p:sp>
      <p:sp>
        <p:nvSpPr>
          <p:cNvPr id="3" name="Content Placeholder 2">
            <a:extLst>
              <a:ext uri="{FF2B5EF4-FFF2-40B4-BE49-F238E27FC236}">
                <a16:creationId xmlns:a16="http://schemas.microsoft.com/office/drawing/2014/main" id="{60670DD1-9F33-0425-BE48-99069C4C11EA}"/>
              </a:ext>
            </a:extLst>
          </p:cNvPr>
          <p:cNvSpPr>
            <a:spLocks noGrp="1"/>
          </p:cNvSpPr>
          <p:nvPr>
            <p:ph idx="1"/>
          </p:nvPr>
        </p:nvSpPr>
        <p:spPr/>
        <p:txBody>
          <a:bodyPr/>
          <a:lstStyle/>
          <a:p>
            <a:pPr lvl="0"/>
            <a:r>
              <a:rPr lang="en-US" dirty="0"/>
              <a:t>Ethics can be studied </a:t>
            </a:r>
            <a:r>
              <a:rPr lang="en-US" b="1" i="1" dirty="0"/>
              <a:t>systematically</a:t>
            </a:r>
          </a:p>
          <a:p>
            <a:pPr lvl="0"/>
            <a:r>
              <a:rPr lang="en-US" dirty="0"/>
              <a:t>Morality is the philosophical science that aims to provide guides to human behavior</a:t>
            </a:r>
          </a:p>
          <a:p>
            <a:pPr lvl="1"/>
            <a:r>
              <a:rPr lang="en-US" dirty="0"/>
              <a:t>A code of morals that instructs people as to how to act so as to achieve meaningful values</a:t>
            </a:r>
          </a:p>
          <a:p>
            <a:pPr lvl="1"/>
            <a:r>
              <a:rPr lang="en-US" dirty="0"/>
              <a:t>Classically, those values that are appropriate to living as a human according to his nature, those appropriate to human flourishing; </a:t>
            </a:r>
            <a:r>
              <a:rPr lang="en-US" i="1" dirty="0"/>
              <a:t>eudaimonia</a:t>
            </a:r>
          </a:p>
          <a:p>
            <a:pPr lvl="0"/>
            <a:r>
              <a:rPr lang="en-US" dirty="0"/>
              <a:t>“Ethics” is an ambiguous term. </a:t>
            </a:r>
          </a:p>
          <a:p>
            <a:pPr lvl="1"/>
            <a:r>
              <a:rPr lang="en-US" dirty="0"/>
              <a:t>Sometimes it is synonymous with morality, or right and wrong</a:t>
            </a:r>
          </a:p>
          <a:p>
            <a:pPr lvl="1"/>
            <a:r>
              <a:rPr lang="en-US" dirty="0"/>
              <a:t>Sometimes it is a narrow set of norms that pertain to a given profession</a:t>
            </a:r>
          </a:p>
          <a:p>
            <a:pPr lvl="2"/>
            <a:r>
              <a:rPr lang="en-US" dirty="0"/>
              <a:t>Legal ethics</a:t>
            </a:r>
          </a:p>
          <a:p>
            <a:pPr lvl="2"/>
            <a:r>
              <a:rPr lang="en-US" dirty="0"/>
              <a:t>Medical ethics</a:t>
            </a:r>
          </a:p>
          <a:p>
            <a:pPr lvl="2"/>
            <a:r>
              <a:rPr lang="en-US" dirty="0"/>
              <a:t>This is </a:t>
            </a:r>
            <a:r>
              <a:rPr lang="en-US" b="1" i="1" dirty="0"/>
              <a:t>not universal</a:t>
            </a:r>
          </a:p>
        </p:txBody>
      </p:sp>
    </p:spTree>
    <p:extLst>
      <p:ext uri="{BB962C8B-B14F-4D97-AF65-F5344CB8AC3E}">
        <p14:creationId xmlns:p14="http://schemas.microsoft.com/office/powerpoint/2010/main" val="1280065893"/>
      </p:ext>
    </p:extLst>
  </p:cSld>
  <p:clrMapOvr>
    <a:masterClrMapping/>
  </p:clrMapOvr>
  <p:transition>
    <p:pull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ABBC0-36FE-F70B-B2B9-7B652A2856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641F6F-323C-3991-74D5-8C935406D836}"/>
              </a:ext>
            </a:extLst>
          </p:cNvPr>
          <p:cNvSpPr>
            <a:spLocks noGrp="1"/>
          </p:cNvSpPr>
          <p:nvPr>
            <p:ph type="title"/>
          </p:nvPr>
        </p:nvSpPr>
        <p:spPr/>
        <p:txBody>
          <a:bodyPr/>
          <a:lstStyle/>
          <a:p>
            <a:r>
              <a:rPr lang="en-US" dirty="0"/>
              <a:t>Ethics and Morality</a:t>
            </a:r>
          </a:p>
        </p:txBody>
      </p:sp>
      <p:sp>
        <p:nvSpPr>
          <p:cNvPr id="3" name="Content Placeholder 2">
            <a:extLst>
              <a:ext uri="{FF2B5EF4-FFF2-40B4-BE49-F238E27FC236}">
                <a16:creationId xmlns:a16="http://schemas.microsoft.com/office/drawing/2014/main" id="{5BD16C2A-A69D-844D-794B-0F44CCC424CF}"/>
              </a:ext>
            </a:extLst>
          </p:cNvPr>
          <p:cNvSpPr>
            <a:spLocks noGrp="1"/>
          </p:cNvSpPr>
          <p:nvPr>
            <p:ph idx="1"/>
          </p:nvPr>
        </p:nvSpPr>
        <p:spPr/>
        <p:txBody>
          <a:bodyPr/>
          <a:lstStyle/>
          <a:p>
            <a:pPr lvl="0"/>
            <a:r>
              <a:rPr lang="en-US" dirty="0"/>
              <a:t>Here we will explore </a:t>
            </a:r>
            <a:r>
              <a:rPr lang="en-US" b="1" i="1" dirty="0"/>
              <a:t>ethics</a:t>
            </a:r>
            <a:r>
              <a:rPr lang="en-US" dirty="0"/>
              <a:t> in the sense of </a:t>
            </a:r>
            <a:r>
              <a:rPr lang="en-US" b="1" dirty="0"/>
              <a:t>morality</a:t>
            </a:r>
            <a:r>
              <a:rPr lang="en-US" dirty="0"/>
              <a:t>, not narrow ethics for special fields</a:t>
            </a:r>
            <a:endParaRPr lang="en-US" b="1" dirty="0"/>
          </a:p>
          <a:p>
            <a:pPr lvl="0"/>
            <a:r>
              <a:rPr lang="en-US" dirty="0"/>
              <a:t>And we will then touch on its extension to politics, i.e., the </a:t>
            </a:r>
            <a:r>
              <a:rPr lang="en-US" dirty="0" err="1"/>
              <a:t>metanorms</a:t>
            </a:r>
            <a:r>
              <a:rPr lang="en-US" dirty="0"/>
              <a:t> of political philosophy</a:t>
            </a:r>
          </a:p>
          <a:p>
            <a:pPr lvl="0"/>
            <a:r>
              <a:rPr lang="en-US" dirty="0"/>
              <a:t>Finally we will discuss one field of law, </a:t>
            </a:r>
            <a:r>
              <a:rPr lang="en-US" b="1" dirty="0"/>
              <a:t>intellectual property </a:t>
            </a:r>
          </a:p>
        </p:txBody>
      </p:sp>
    </p:spTree>
    <p:extLst>
      <p:ext uri="{BB962C8B-B14F-4D97-AF65-F5344CB8AC3E}">
        <p14:creationId xmlns:p14="http://schemas.microsoft.com/office/powerpoint/2010/main" val="296190575"/>
      </p:ext>
    </p:extLst>
  </p:cSld>
  <p:clrMapOvr>
    <a:masterClrMapping/>
  </p:clrMapOvr>
  <p:transition>
    <p:pull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DDD2FF-59D1-2756-5A32-617077EC7C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34B4DA-AA81-0F88-4537-53C57961F882}"/>
              </a:ext>
            </a:extLst>
          </p:cNvPr>
          <p:cNvSpPr>
            <a:spLocks noGrp="1"/>
          </p:cNvSpPr>
          <p:nvPr>
            <p:ph type="title"/>
          </p:nvPr>
        </p:nvSpPr>
        <p:spPr/>
        <p:txBody>
          <a:bodyPr/>
          <a:lstStyle/>
          <a:p>
            <a:r>
              <a:rPr lang="en-US" dirty="0"/>
              <a:t>Different Views on Ethics </a:t>
            </a:r>
          </a:p>
        </p:txBody>
      </p:sp>
      <p:sp>
        <p:nvSpPr>
          <p:cNvPr id="3" name="Content Placeholder 2">
            <a:extLst>
              <a:ext uri="{FF2B5EF4-FFF2-40B4-BE49-F238E27FC236}">
                <a16:creationId xmlns:a16="http://schemas.microsoft.com/office/drawing/2014/main" id="{C1B99531-56B7-8B03-97E5-55CE863EE170}"/>
              </a:ext>
            </a:extLst>
          </p:cNvPr>
          <p:cNvSpPr>
            <a:spLocks noGrp="1"/>
          </p:cNvSpPr>
          <p:nvPr>
            <p:ph idx="1"/>
          </p:nvPr>
        </p:nvSpPr>
        <p:spPr/>
        <p:txBody>
          <a:bodyPr/>
          <a:lstStyle/>
          <a:p>
            <a:r>
              <a:rPr lang="en-US" dirty="0"/>
              <a:t>You will all be familiar with some version of ethics or morality</a:t>
            </a:r>
          </a:p>
          <a:p>
            <a:r>
              <a:rPr lang="en-US" dirty="0"/>
              <a:t>Various approaches: </a:t>
            </a:r>
          </a:p>
          <a:p>
            <a:pPr lvl="1"/>
            <a:r>
              <a:rPr lang="en-US" dirty="0"/>
              <a:t>Consequentialism</a:t>
            </a:r>
          </a:p>
          <a:p>
            <a:pPr lvl="1"/>
            <a:r>
              <a:rPr lang="en-US" dirty="0"/>
              <a:t>utilitarianism (a subset of consequentialism)</a:t>
            </a:r>
          </a:p>
          <a:p>
            <a:pPr lvl="2"/>
            <a:r>
              <a:rPr lang="en-US" dirty="0"/>
              <a:t>Randy E. Barnett, “</a:t>
            </a:r>
            <a:r>
              <a:rPr lang="en-US" dirty="0">
                <a:hlinkClick r:id="rId2"/>
              </a:rPr>
              <a:t>Of Chickens and Eggs—The Compatibility of Moral Rights and Consequentialist Analyses</a:t>
            </a:r>
            <a:r>
              <a:rPr lang="en-US" dirty="0"/>
              <a:t>,” </a:t>
            </a:r>
            <a:r>
              <a:rPr lang="en-US" i="1" dirty="0"/>
              <a:t>Harv. J. L. &amp; Pub. </a:t>
            </a:r>
            <a:r>
              <a:rPr lang="en-US" i="1" dirty="0" err="1"/>
              <a:t>Pol’y</a:t>
            </a:r>
            <a:r>
              <a:rPr lang="en-US" dirty="0"/>
              <a:t> 12 (1989): 611–36, and idem, “Introduction: Liberty vs. License,” in </a:t>
            </a:r>
            <a:r>
              <a:rPr lang="en-US" i="1" dirty="0"/>
              <a:t>The Structure of Liberty: Justice and the Rule of Law</a:t>
            </a:r>
            <a:r>
              <a:rPr lang="en-US" dirty="0"/>
              <a:t>, 2d ed. (Oxford, 2014)</a:t>
            </a:r>
          </a:p>
          <a:p>
            <a:pPr lvl="1"/>
            <a:r>
              <a:rPr lang="en-US" dirty="0"/>
              <a:t>Natural rights/natural law</a:t>
            </a:r>
          </a:p>
          <a:p>
            <a:pPr lvl="1"/>
            <a:r>
              <a:rPr lang="en-US" dirty="0"/>
              <a:t>Virtue ethics</a:t>
            </a:r>
          </a:p>
          <a:p>
            <a:pPr lvl="1"/>
            <a:r>
              <a:rPr lang="en-US" dirty="0"/>
              <a:t>Kantian/deontological ethics, duty ethics</a:t>
            </a:r>
          </a:p>
          <a:p>
            <a:pPr lvl="1"/>
            <a:r>
              <a:rPr lang="en-US" dirty="0"/>
              <a:t>Relativism</a:t>
            </a:r>
          </a:p>
          <a:p>
            <a:pPr lvl="1"/>
            <a:r>
              <a:rPr lang="en-US" dirty="0"/>
              <a:t>Contractarianism</a:t>
            </a:r>
          </a:p>
          <a:p>
            <a:pPr lvl="1"/>
            <a:r>
              <a:rPr lang="en-US" dirty="0"/>
              <a:t>Egoism/rational selfishness (Ayn Rand)</a:t>
            </a:r>
          </a:p>
          <a:p>
            <a:pPr lvl="1"/>
            <a:r>
              <a:rPr lang="en-US" dirty="0"/>
              <a:t>Hedonism, </a:t>
            </a:r>
            <a:r>
              <a:rPr lang="en-US" dirty="0" err="1"/>
              <a:t>narcissim</a:t>
            </a:r>
            <a:r>
              <a:rPr lang="en-US" dirty="0"/>
              <a:t>, nihilism</a:t>
            </a:r>
          </a:p>
          <a:p>
            <a:endParaRPr lang="en-US" dirty="0"/>
          </a:p>
        </p:txBody>
      </p:sp>
    </p:spTree>
    <p:extLst>
      <p:ext uri="{BB962C8B-B14F-4D97-AF65-F5344CB8AC3E}">
        <p14:creationId xmlns:p14="http://schemas.microsoft.com/office/powerpoint/2010/main" val="1360280183"/>
      </p:ext>
    </p:extLst>
  </p:cSld>
  <p:clrMapOvr>
    <a:masterClrMapping/>
  </p:clrMapOvr>
  <p:transition>
    <p:pull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B019F-BE03-9130-7F2D-94A172C9BA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572428-89B5-EF01-8B99-83FA344EE462}"/>
              </a:ext>
            </a:extLst>
          </p:cNvPr>
          <p:cNvSpPr>
            <a:spLocks noGrp="1"/>
          </p:cNvSpPr>
          <p:nvPr>
            <p:ph type="title"/>
          </p:nvPr>
        </p:nvSpPr>
        <p:spPr/>
        <p:txBody>
          <a:bodyPr/>
          <a:lstStyle/>
          <a:p>
            <a:r>
              <a:rPr lang="en-US" dirty="0"/>
              <a:t>Different Views on Ethics </a:t>
            </a:r>
          </a:p>
        </p:txBody>
      </p:sp>
      <p:sp>
        <p:nvSpPr>
          <p:cNvPr id="3" name="Content Placeholder 2">
            <a:extLst>
              <a:ext uri="{FF2B5EF4-FFF2-40B4-BE49-F238E27FC236}">
                <a16:creationId xmlns:a16="http://schemas.microsoft.com/office/drawing/2014/main" id="{86EF8CB3-3710-490E-2EEC-B26346F46F2F}"/>
              </a:ext>
            </a:extLst>
          </p:cNvPr>
          <p:cNvSpPr>
            <a:spLocks noGrp="1"/>
          </p:cNvSpPr>
          <p:nvPr>
            <p:ph idx="1"/>
          </p:nvPr>
        </p:nvSpPr>
        <p:spPr/>
        <p:txBody>
          <a:bodyPr/>
          <a:lstStyle/>
          <a:p>
            <a:r>
              <a:rPr lang="en-US" dirty="0"/>
              <a:t>Reason versus Authority</a:t>
            </a:r>
          </a:p>
          <a:p>
            <a:pPr lvl="1"/>
            <a:r>
              <a:rPr lang="en-US" dirty="0"/>
              <a:t>Where your morals or ethics </a:t>
            </a:r>
            <a:r>
              <a:rPr lang="en-US" i="1" dirty="0"/>
              <a:t>come from</a:t>
            </a:r>
          </a:p>
          <a:p>
            <a:pPr lvl="1"/>
            <a:r>
              <a:rPr lang="en-US" dirty="0"/>
              <a:t>From religion or God</a:t>
            </a:r>
          </a:p>
          <a:p>
            <a:pPr lvl="1"/>
            <a:r>
              <a:rPr lang="en-US" dirty="0"/>
              <a:t>From tradition</a:t>
            </a:r>
          </a:p>
          <a:p>
            <a:pPr lvl="1"/>
            <a:r>
              <a:rPr lang="en-US" dirty="0"/>
              <a:t>From experts</a:t>
            </a:r>
          </a:p>
          <a:p>
            <a:pPr lvl="1"/>
            <a:r>
              <a:rPr lang="en-US" dirty="0"/>
              <a:t>From the government</a:t>
            </a:r>
          </a:p>
          <a:p>
            <a:r>
              <a:rPr lang="en-US" dirty="0"/>
              <a:t>How do we </a:t>
            </a:r>
            <a:r>
              <a:rPr lang="en-US" i="1" dirty="0"/>
              <a:t>know</a:t>
            </a:r>
            <a:r>
              <a:rPr lang="en-US" dirty="0"/>
              <a:t> what is right and wrong?</a:t>
            </a:r>
          </a:p>
          <a:p>
            <a:pPr lvl="1"/>
            <a:r>
              <a:rPr lang="en-US" dirty="0"/>
              <a:t>Epistemology</a:t>
            </a:r>
          </a:p>
          <a:p>
            <a:r>
              <a:rPr lang="en-US" dirty="0"/>
              <a:t>Are morals and rights natural, based on human nature</a:t>
            </a:r>
          </a:p>
          <a:p>
            <a:pPr lvl="1"/>
            <a:r>
              <a:rPr lang="en-US" dirty="0"/>
              <a:t>Or relative and changing</a:t>
            </a:r>
          </a:p>
          <a:p>
            <a:r>
              <a:rPr lang="en-US" dirty="0"/>
              <a:t>Traditional, conservative, individualist, collectivist, religious, secular</a:t>
            </a:r>
          </a:p>
        </p:txBody>
      </p:sp>
    </p:spTree>
    <p:extLst>
      <p:ext uri="{BB962C8B-B14F-4D97-AF65-F5344CB8AC3E}">
        <p14:creationId xmlns:p14="http://schemas.microsoft.com/office/powerpoint/2010/main" val="702979528"/>
      </p:ext>
    </p:extLst>
  </p:cSld>
  <p:clrMapOvr>
    <a:masterClrMapping/>
  </p:clrMapOvr>
  <p:transition>
    <p:pull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BDD1C-14C1-CCE8-F9AF-563E09B769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6F226A-BC90-21B5-0B90-FE7DF6F8F5AC}"/>
              </a:ext>
            </a:extLst>
          </p:cNvPr>
          <p:cNvSpPr>
            <a:spLocks noGrp="1"/>
          </p:cNvSpPr>
          <p:nvPr>
            <p:ph type="title"/>
          </p:nvPr>
        </p:nvSpPr>
        <p:spPr/>
        <p:txBody>
          <a:bodyPr/>
          <a:lstStyle/>
          <a:p>
            <a:r>
              <a:rPr lang="en-US" dirty="0"/>
              <a:t>Different Views on Ethics </a:t>
            </a:r>
          </a:p>
        </p:txBody>
      </p:sp>
      <p:sp>
        <p:nvSpPr>
          <p:cNvPr id="3" name="Content Placeholder 2">
            <a:extLst>
              <a:ext uri="{FF2B5EF4-FFF2-40B4-BE49-F238E27FC236}">
                <a16:creationId xmlns:a16="http://schemas.microsoft.com/office/drawing/2014/main" id="{D00C6A3C-8637-8F76-9572-58FD0D1265D7}"/>
              </a:ext>
            </a:extLst>
          </p:cNvPr>
          <p:cNvSpPr>
            <a:spLocks noGrp="1"/>
          </p:cNvSpPr>
          <p:nvPr>
            <p:ph idx="1"/>
          </p:nvPr>
        </p:nvSpPr>
        <p:spPr>
          <a:xfrm>
            <a:off x="301625" y="990600"/>
            <a:ext cx="8540750" cy="5105400"/>
          </a:xfrm>
        </p:spPr>
        <p:txBody>
          <a:bodyPr/>
          <a:lstStyle/>
          <a:p>
            <a:r>
              <a:rPr lang="en-US" dirty="0"/>
              <a:t>Are morals </a:t>
            </a:r>
            <a:r>
              <a:rPr lang="en-US" i="1" dirty="0"/>
              <a:t>pragmatic</a:t>
            </a:r>
            <a:r>
              <a:rPr lang="en-US" dirty="0"/>
              <a:t> or </a:t>
            </a:r>
            <a:r>
              <a:rPr lang="en-US" i="1" dirty="0"/>
              <a:t>principled</a:t>
            </a:r>
            <a:r>
              <a:rPr lang="en-US" dirty="0"/>
              <a:t>?</a:t>
            </a:r>
          </a:p>
          <a:p>
            <a:pPr lvl="1"/>
            <a:r>
              <a:rPr lang="en-US" dirty="0"/>
              <a:t>Ayn Rand: rejected dichotomies</a:t>
            </a:r>
          </a:p>
          <a:p>
            <a:pPr lvl="1"/>
            <a:r>
              <a:rPr lang="en-US" dirty="0"/>
              <a:t>The practical </a:t>
            </a:r>
            <a:r>
              <a:rPr lang="en-US" i="1" dirty="0"/>
              <a:t>is</a:t>
            </a:r>
            <a:r>
              <a:rPr lang="en-US" dirty="0"/>
              <a:t> the moral, and vice-versa</a:t>
            </a:r>
          </a:p>
          <a:p>
            <a:pPr lvl="1"/>
            <a:r>
              <a:rPr lang="en-US" dirty="0"/>
              <a:t>Since man </a:t>
            </a:r>
            <a:r>
              <a:rPr lang="en-US" i="1" dirty="0"/>
              <a:t>ought</a:t>
            </a:r>
            <a:r>
              <a:rPr lang="en-US" dirty="0"/>
              <a:t> to live </a:t>
            </a:r>
            <a:r>
              <a:rPr lang="en-US" i="1" dirty="0"/>
              <a:t>as a man</a:t>
            </a:r>
            <a:r>
              <a:rPr lang="en-US" dirty="0"/>
              <a:t>, according to his nature, to flourish (</a:t>
            </a:r>
            <a:r>
              <a:rPr lang="en-US" i="1" dirty="0"/>
              <a:t>eudaimonia</a:t>
            </a:r>
            <a:r>
              <a:rPr lang="en-US" dirty="0"/>
              <a:t>)</a:t>
            </a:r>
          </a:p>
          <a:p>
            <a:pPr lvl="0"/>
            <a:r>
              <a:rPr lang="en-US" dirty="0"/>
              <a:t>Common elements to most ethics: pragmatic (practical) and intuitive norms</a:t>
            </a:r>
          </a:p>
          <a:p>
            <a:pPr lvl="1"/>
            <a:r>
              <a:rPr lang="en-US" dirty="0"/>
              <a:t>Prudence</a:t>
            </a:r>
          </a:p>
          <a:p>
            <a:pPr lvl="1"/>
            <a:r>
              <a:rPr lang="en-US" dirty="0"/>
              <a:t>Justice/fairness</a:t>
            </a:r>
          </a:p>
          <a:p>
            <a:pPr lvl="1"/>
            <a:r>
              <a:rPr lang="en-US" dirty="0"/>
              <a:t>Fortitude/courage</a:t>
            </a:r>
          </a:p>
          <a:p>
            <a:pPr lvl="1"/>
            <a:r>
              <a:rPr lang="en-US" dirty="0"/>
              <a:t>Temperance/restraint</a:t>
            </a:r>
          </a:p>
          <a:p>
            <a:pPr lvl="1"/>
            <a:r>
              <a:rPr lang="en-US" dirty="0"/>
              <a:t>Honesty</a:t>
            </a:r>
          </a:p>
          <a:p>
            <a:pPr lvl="1"/>
            <a:r>
              <a:rPr lang="en-US" dirty="0"/>
              <a:t>Integrity</a:t>
            </a:r>
          </a:p>
          <a:p>
            <a:pPr lvl="1"/>
            <a:r>
              <a:rPr lang="en-US" dirty="0"/>
              <a:t>Thrift</a:t>
            </a:r>
          </a:p>
          <a:p>
            <a:pPr lvl="1"/>
            <a:r>
              <a:rPr lang="en-US" dirty="0"/>
              <a:t>Hard work </a:t>
            </a:r>
          </a:p>
          <a:p>
            <a:endParaRPr lang="en-US" dirty="0"/>
          </a:p>
        </p:txBody>
      </p:sp>
    </p:spTree>
    <p:extLst>
      <p:ext uri="{BB962C8B-B14F-4D97-AF65-F5344CB8AC3E}">
        <p14:creationId xmlns:p14="http://schemas.microsoft.com/office/powerpoint/2010/main" val="3806751952"/>
      </p:ext>
    </p:extLst>
  </p:cSld>
  <p:clrMapOvr>
    <a:masterClrMapping/>
  </p:clrMapOvr>
  <p:transition>
    <p:pull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666F91-DCC6-52B7-87B7-3E371D1504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338599-845E-518F-C2D2-234ED4B0B997}"/>
              </a:ext>
            </a:extLst>
          </p:cNvPr>
          <p:cNvSpPr>
            <a:spLocks noGrp="1"/>
          </p:cNvSpPr>
          <p:nvPr>
            <p:ph type="title"/>
          </p:nvPr>
        </p:nvSpPr>
        <p:spPr/>
        <p:txBody>
          <a:bodyPr/>
          <a:lstStyle/>
          <a:p>
            <a:r>
              <a:rPr lang="en-US" dirty="0"/>
              <a:t>Political Ethics/Political Philosophy</a:t>
            </a:r>
          </a:p>
        </p:txBody>
      </p:sp>
      <p:sp>
        <p:nvSpPr>
          <p:cNvPr id="3" name="Content Placeholder 2">
            <a:extLst>
              <a:ext uri="{FF2B5EF4-FFF2-40B4-BE49-F238E27FC236}">
                <a16:creationId xmlns:a16="http://schemas.microsoft.com/office/drawing/2014/main" id="{CFD42362-62FA-7F6A-311B-0D0511B931B5}"/>
              </a:ext>
            </a:extLst>
          </p:cNvPr>
          <p:cNvSpPr>
            <a:spLocks noGrp="1"/>
          </p:cNvSpPr>
          <p:nvPr>
            <p:ph idx="1"/>
          </p:nvPr>
        </p:nvSpPr>
        <p:spPr/>
        <p:txBody>
          <a:bodyPr/>
          <a:lstStyle/>
          <a:p>
            <a:r>
              <a:rPr lang="en-US" dirty="0"/>
              <a:t>Based on one’s view of ethics, man’s nature, various </a:t>
            </a:r>
            <a:r>
              <a:rPr lang="en-US" i="1" dirty="0"/>
              <a:t>political philosophies </a:t>
            </a:r>
            <a:r>
              <a:rPr lang="en-US" dirty="0"/>
              <a:t>corresponding to different types of states, or political systems</a:t>
            </a:r>
          </a:p>
          <a:p>
            <a:r>
              <a:rPr lang="en-US" dirty="0"/>
              <a:t>Dictatorship/Totalitarianism/Despotism</a:t>
            </a:r>
          </a:p>
          <a:p>
            <a:pPr lvl="1"/>
            <a:r>
              <a:rPr lang="en-US" dirty="0"/>
              <a:t>Communism</a:t>
            </a:r>
          </a:p>
          <a:p>
            <a:r>
              <a:rPr lang="en-US" dirty="0"/>
              <a:t>Monarchy</a:t>
            </a:r>
          </a:p>
          <a:p>
            <a:r>
              <a:rPr lang="en-US" dirty="0"/>
              <a:t>Democracy/Republicanism/Constitutionalism</a:t>
            </a:r>
          </a:p>
          <a:p>
            <a:r>
              <a:rPr lang="en-US" dirty="0"/>
              <a:t>Socialism/welfare statism</a:t>
            </a:r>
          </a:p>
          <a:p>
            <a:r>
              <a:rPr lang="en-US" dirty="0"/>
              <a:t>Classical Liberalism (“Liberalism”)</a:t>
            </a:r>
          </a:p>
          <a:p>
            <a:r>
              <a:rPr lang="en-US" dirty="0"/>
              <a:t>Libertarianism</a:t>
            </a:r>
          </a:p>
          <a:p>
            <a:pPr lvl="1"/>
            <a:r>
              <a:rPr lang="en-US" dirty="0"/>
              <a:t>Minarchism</a:t>
            </a:r>
          </a:p>
          <a:p>
            <a:pPr lvl="1"/>
            <a:r>
              <a:rPr lang="en-US" dirty="0"/>
              <a:t>Anarcho-libertarianism or anarcho-capitalism</a:t>
            </a:r>
          </a:p>
          <a:p>
            <a:endParaRPr lang="en-US" dirty="0"/>
          </a:p>
          <a:p>
            <a:endParaRPr lang="en-US" dirty="0"/>
          </a:p>
        </p:txBody>
      </p:sp>
    </p:spTree>
    <p:extLst>
      <p:ext uri="{BB962C8B-B14F-4D97-AF65-F5344CB8AC3E}">
        <p14:creationId xmlns:p14="http://schemas.microsoft.com/office/powerpoint/2010/main" val="3394844928"/>
      </p:ext>
    </p:extLst>
  </p:cSld>
  <p:clrMapOvr>
    <a:masterClrMapping/>
  </p:clrMapOvr>
  <p:transition>
    <p:pull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212A68-A642-F20D-85A2-68DBD446D4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83708C-E8DD-0EEB-2A42-CF9998592407}"/>
              </a:ext>
            </a:extLst>
          </p:cNvPr>
          <p:cNvSpPr>
            <a:spLocks noGrp="1"/>
          </p:cNvSpPr>
          <p:nvPr>
            <p:ph type="title"/>
          </p:nvPr>
        </p:nvSpPr>
        <p:spPr/>
        <p:txBody>
          <a:bodyPr/>
          <a:lstStyle/>
          <a:p>
            <a:r>
              <a:rPr lang="en-US" dirty="0"/>
              <a:t>Classical Liberalism and Libertarianism</a:t>
            </a:r>
          </a:p>
        </p:txBody>
      </p:sp>
      <p:sp>
        <p:nvSpPr>
          <p:cNvPr id="3" name="Content Placeholder 2">
            <a:extLst>
              <a:ext uri="{FF2B5EF4-FFF2-40B4-BE49-F238E27FC236}">
                <a16:creationId xmlns:a16="http://schemas.microsoft.com/office/drawing/2014/main" id="{16D4E5FC-80DF-7C90-66B8-05A9B6663334}"/>
              </a:ext>
            </a:extLst>
          </p:cNvPr>
          <p:cNvSpPr>
            <a:spLocks noGrp="1"/>
          </p:cNvSpPr>
          <p:nvPr>
            <p:ph idx="1"/>
          </p:nvPr>
        </p:nvSpPr>
        <p:spPr>
          <a:xfrm>
            <a:off x="301625" y="876300"/>
            <a:ext cx="8540750" cy="5105400"/>
          </a:xfrm>
        </p:spPr>
        <p:txBody>
          <a:bodyPr/>
          <a:lstStyle/>
          <a:p>
            <a:r>
              <a:rPr lang="en-US" dirty="0"/>
              <a:t>Constitutionalism</a:t>
            </a:r>
          </a:p>
          <a:p>
            <a:r>
              <a:rPr lang="en-US" dirty="0"/>
              <a:t>Limited government</a:t>
            </a:r>
          </a:p>
          <a:p>
            <a:pPr lvl="1"/>
            <a:r>
              <a:rPr lang="en-US" dirty="0"/>
              <a:t>Core, “night-watchman” functions</a:t>
            </a:r>
          </a:p>
          <a:p>
            <a:pPr lvl="1"/>
            <a:r>
              <a:rPr lang="en-US" dirty="0"/>
              <a:t>Courts, police, national defense</a:t>
            </a:r>
          </a:p>
          <a:p>
            <a:pPr lvl="1"/>
            <a:r>
              <a:rPr lang="en-US" dirty="0"/>
              <a:t>A few more, maybe roads, and so on</a:t>
            </a:r>
          </a:p>
          <a:p>
            <a:pPr lvl="1"/>
            <a:r>
              <a:rPr lang="en-US" dirty="0"/>
              <a:t>Minimal taxes and regulation</a:t>
            </a:r>
          </a:p>
          <a:p>
            <a:pPr lvl="1"/>
            <a:r>
              <a:rPr lang="en-US" dirty="0"/>
              <a:t>Not much else</a:t>
            </a:r>
          </a:p>
          <a:p>
            <a:pPr lvl="1"/>
            <a:r>
              <a:rPr lang="en-US" dirty="0"/>
              <a:t>Free trade with other nations</a:t>
            </a:r>
          </a:p>
          <a:p>
            <a:pPr lvl="1"/>
            <a:r>
              <a:rPr lang="en-US" dirty="0"/>
              <a:t>Anti-war, pro-peace, no entangling alliances, no foreign interference</a:t>
            </a:r>
          </a:p>
          <a:p>
            <a:r>
              <a:rPr lang="en-US" dirty="0"/>
              <a:t>Libertarianism</a:t>
            </a:r>
          </a:p>
          <a:p>
            <a:pPr lvl="1"/>
            <a:r>
              <a:rPr lang="en-US" dirty="0"/>
              <a:t>A more consistent, radical, and principled version of classical liberalism</a:t>
            </a:r>
          </a:p>
          <a:p>
            <a:pPr lvl="1"/>
            <a:r>
              <a:rPr lang="en-US" dirty="0" err="1"/>
              <a:t>Minarchy</a:t>
            </a:r>
            <a:r>
              <a:rPr lang="en-US" dirty="0"/>
              <a:t> or “ultra-minimal state” (Robert Nozick, </a:t>
            </a:r>
            <a:r>
              <a:rPr lang="en-US" i="1" dirty="0"/>
              <a:t>Anarchy and Utopia</a:t>
            </a:r>
            <a:r>
              <a:rPr lang="en-US" dirty="0"/>
              <a:t>, 1974)</a:t>
            </a:r>
          </a:p>
          <a:p>
            <a:pPr lvl="1"/>
            <a:r>
              <a:rPr lang="en-US" dirty="0"/>
              <a:t>Anarchy: most consistent and principled variant</a:t>
            </a:r>
          </a:p>
          <a:p>
            <a:pPr lvl="2"/>
            <a:r>
              <a:rPr lang="en-US" dirty="0"/>
              <a:t>Law, courts, education, transportation, defense </a:t>
            </a:r>
            <a:r>
              <a:rPr lang="en-US" b="1" i="1" dirty="0"/>
              <a:t>all private</a:t>
            </a:r>
          </a:p>
        </p:txBody>
      </p:sp>
    </p:spTree>
    <p:extLst>
      <p:ext uri="{BB962C8B-B14F-4D97-AF65-F5344CB8AC3E}">
        <p14:creationId xmlns:p14="http://schemas.microsoft.com/office/powerpoint/2010/main" val="1601266295"/>
      </p:ext>
    </p:extLst>
  </p:cSld>
  <p:clrMapOvr>
    <a:masterClrMapping/>
  </p:clrMapOvr>
  <p:transition>
    <p:pull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CF0E8-6189-64B2-1315-7130B5E3EC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A082D7-B86E-28F9-90A0-9D3E29BD8F36}"/>
              </a:ext>
            </a:extLst>
          </p:cNvPr>
          <p:cNvSpPr>
            <a:spLocks noGrp="1"/>
          </p:cNvSpPr>
          <p:nvPr>
            <p:ph type="title"/>
          </p:nvPr>
        </p:nvSpPr>
        <p:spPr/>
        <p:txBody>
          <a:bodyPr/>
          <a:lstStyle/>
          <a:p>
            <a:r>
              <a:rPr lang="en-US" dirty="0"/>
              <a:t>Conflict, Scarcity and Property Rights</a:t>
            </a:r>
          </a:p>
        </p:txBody>
      </p:sp>
      <p:sp>
        <p:nvSpPr>
          <p:cNvPr id="3" name="Content Placeholder 2">
            <a:extLst>
              <a:ext uri="{FF2B5EF4-FFF2-40B4-BE49-F238E27FC236}">
                <a16:creationId xmlns:a16="http://schemas.microsoft.com/office/drawing/2014/main" id="{2D585C61-2793-08B7-2686-CB09F2FDDC85}"/>
              </a:ext>
            </a:extLst>
          </p:cNvPr>
          <p:cNvSpPr>
            <a:spLocks noGrp="1"/>
          </p:cNvSpPr>
          <p:nvPr>
            <p:ph idx="1"/>
          </p:nvPr>
        </p:nvSpPr>
        <p:spPr/>
        <p:txBody>
          <a:bodyPr/>
          <a:lstStyle/>
          <a:p>
            <a:r>
              <a:rPr lang="en-US" dirty="0"/>
              <a:t>All political systems rest on a particular understanding of </a:t>
            </a:r>
            <a:r>
              <a:rPr lang="en-US" i="1" dirty="0"/>
              <a:t>property rights</a:t>
            </a:r>
          </a:p>
          <a:p>
            <a:r>
              <a:rPr lang="en-US" dirty="0"/>
              <a:t>All rights are </a:t>
            </a:r>
            <a:r>
              <a:rPr lang="en-US" i="1" dirty="0"/>
              <a:t>human rights</a:t>
            </a:r>
            <a:r>
              <a:rPr lang="en-US" dirty="0"/>
              <a:t>, and all human rights </a:t>
            </a:r>
            <a:r>
              <a:rPr lang="en-US" i="1" dirty="0"/>
              <a:t>just are</a:t>
            </a:r>
            <a:r>
              <a:rPr lang="en-US" dirty="0"/>
              <a:t> </a:t>
            </a:r>
            <a:r>
              <a:rPr lang="en-US" i="1" dirty="0"/>
              <a:t>property rights</a:t>
            </a:r>
          </a:p>
          <a:p>
            <a:r>
              <a:rPr lang="en-US" dirty="0"/>
              <a:t>Humans live in a </a:t>
            </a:r>
            <a:r>
              <a:rPr lang="en-US" i="1" dirty="0"/>
              <a:t>world of scarcity</a:t>
            </a:r>
          </a:p>
          <a:p>
            <a:pPr lvl="1"/>
            <a:r>
              <a:rPr lang="en-US" dirty="0"/>
              <a:t>there is a </a:t>
            </a:r>
            <a:r>
              <a:rPr lang="en-US" i="1" dirty="0"/>
              <a:t>possibility of conflict</a:t>
            </a:r>
          </a:p>
          <a:p>
            <a:pPr lvl="1"/>
            <a:r>
              <a:rPr lang="en-US" dirty="0"/>
              <a:t>between human bodies, and between scarce resources (means of action) that we need to use (possess) to survive </a:t>
            </a:r>
          </a:p>
          <a:p>
            <a:r>
              <a:rPr lang="en-US" dirty="0"/>
              <a:t>Because of the scarce and limited nature of resources and the possibility of conflict, and because humans needs to use their bodies and other resources to act in the world, property rights emerge to allocate owners to resources so that conflict can be avoided and resources can be used peacefully and productively instead of violent conflict, waste, destruction and fighting.</a:t>
            </a:r>
          </a:p>
        </p:txBody>
      </p:sp>
    </p:spTree>
    <p:extLst>
      <p:ext uri="{BB962C8B-B14F-4D97-AF65-F5344CB8AC3E}">
        <p14:creationId xmlns:p14="http://schemas.microsoft.com/office/powerpoint/2010/main" val="2246255301"/>
      </p:ext>
    </p:extLst>
  </p:cSld>
  <p:clrMapOvr>
    <a:masterClrMapping/>
  </p:clrMapOvr>
  <p:transition>
    <p:pull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6E33F-293D-A2A9-A920-A91960C19B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45AA78-4890-6197-6406-EEF6E588149C}"/>
              </a:ext>
            </a:extLst>
          </p:cNvPr>
          <p:cNvSpPr>
            <a:spLocks noGrp="1"/>
          </p:cNvSpPr>
          <p:nvPr>
            <p:ph type="title"/>
          </p:nvPr>
        </p:nvSpPr>
        <p:spPr/>
        <p:txBody>
          <a:bodyPr/>
          <a:lstStyle/>
          <a:p>
            <a:r>
              <a:rPr lang="en-US" dirty="0"/>
              <a:t>Property Rights, Law, and Political Systems</a:t>
            </a:r>
          </a:p>
        </p:txBody>
      </p:sp>
      <p:sp>
        <p:nvSpPr>
          <p:cNvPr id="3" name="Content Placeholder 2">
            <a:extLst>
              <a:ext uri="{FF2B5EF4-FFF2-40B4-BE49-F238E27FC236}">
                <a16:creationId xmlns:a16="http://schemas.microsoft.com/office/drawing/2014/main" id="{BB390FD2-CCC3-F502-6D2B-A4103EFF0EC7}"/>
              </a:ext>
            </a:extLst>
          </p:cNvPr>
          <p:cNvSpPr>
            <a:spLocks noGrp="1"/>
          </p:cNvSpPr>
          <p:nvPr>
            <p:ph idx="1"/>
          </p:nvPr>
        </p:nvSpPr>
        <p:spPr/>
        <p:txBody>
          <a:bodyPr/>
          <a:lstStyle/>
          <a:p>
            <a:r>
              <a:rPr lang="en-US" dirty="0"/>
              <a:t>Law is the institutionalized protection of property rights</a:t>
            </a:r>
          </a:p>
          <a:p>
            <a:r>
              <a:rPr lang="en-US" dirty="0"/>
              <a:t>Every political system is based on some view of property rights and justice</a:t>
            </a:r>
          </a:p>
          <a:p>
            <a:r>
              <a:rPr lang="en-US" dirty="0"/>
              <a:t>The only real difference between systems is how private property rights and ownership are determined</a:t>
            </a:r>
          </a:p>
          <a:p>
            <a:r>
              <a:rPr lang="en-US" dirty="0"/>
              <a:t>In communism, theocracy, democracy, welfare-statism, socialism, capitalism, the political-legal system always has an answer to the question: </a:t>
            </a:r>
            <a:r>
              <a:rPr lang="en-US" i="1" dirty="0"/>
              <a:t>who owns this resource</a:t>
            </a:r>
            <a:endParaRPr lang="en-US" dirty="0"/>
          </a:p>
          <a:p>
            <a:r>
              <a:rPr lang="en-US" dirty="0"/>
              <a:t>In the private law developed in the Roman Law (449BC–529AD) and the English Common Law (1066–today), the courts developed law by settling disputes (conflicts) between parties</a:t>
            </a:r>
          </a:p>
        </p:txBody>
      </p:sp>
    </p:spTree>
    <p:extLst>
      <p:ext uri="{BB962C8B-B14F-4D97-AF65-F5344CB8AC3E}">
        <p14:creationId xmlns:p14="http://schemas.microsoft.com/office/powerpoint/2010/main" val="3739856693"/>
      </p:ext>
    </p:extLst>
  </p:cSld>
  <p:clrMapOvr>
    <a:masterClrMapping/>
  </p:clrMapOvr>
  <p:transition>
    <p:pull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52810C-2162-3377-E323-ED6AFBAF12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6800A1-85AC-F8B3-E758-70E4F6D708E6}"/>
              </a:ext>
            </a:extLst>
          </p:cNvPr>
          <p:cNvSpPr>
            <a:spLocks noGrp="1"/>
          </p:cNvSpPr>
          <p:nvPr>
            <p:ph type="title"/>
          </p:nvPr>
        </p:nvSpPr>
        <p:spPr/>
        <p:txBody>
          <a:bodyPr/>
          <a:lstStyle/>
          <a:p>
            <a:r>
              <a:rPr lang="en-US" dirty="0"/>
              <a:t>Property Rights Under Private Law and Classical Liberalism</a:t>
            </a:r>
          </a:p>
        </p:txBody>
      </p:sp>
      <p:sp>
        <p:nvSpPr>
          <p:cNvPr id="3" name="Content Placeholder 2">
            <a:extLst>
              <a:ext uri="{FF2B5EF4-FFF2-40B4-BE49-F238E27FC236}">
                <a16:creationId xmlns:a16="http://schemas.microsoft.com/office/drawing/2014/main" id="{FA0E0D28-3F09-5180-D1CA-2CACE78DA3FD}"/>
              </a:ext>
            </a:extLst>
          </p:cNvPr>
          <p:cNvSpPr>
            <a:spLocks noGrp="1"/>
          </p:cNvSpPr>
          <p:nvPr>
            <p:ph idx="1"/>
          </p:nvPr>
        </p:nvSpPr>
        <p:spPr/>
        <p:txBody>
          <a:bodyPr/>
          <a:lstStyle/>
          <a:p>
            <a:r>
              <a:rPr lang="en-US" dirty="0"/>
              <a:t>The basic rules against murder, assault and battery, rape, theft, are based on </a:t>
            </a:r>
            <a:r>
              <a:rPr lang="en-US" b="1" dirty="0"/>
              <a:t>four simple rules</a:t>
            </a:r>
            <a:r>
              <a:rPr lang="en-US" dirty="0"/>
              <a:t>:</a:t>
            </a:r>
          </a:p>
          <a:p>
            <a:pPr lvl="1"/>
            <a:r>
              <a:rPr lang="en-US" dirty="0"/>
              <a:t>Self-ownership, or </a:t>
            </a:r>
            <a:r>
              <a:rPr lang="en-US" b="1" dirty="0"/>
              <a:t>body-ownership</a:t>
            </a:r>
          </a:p>
          <a:p>
            <a:pPr lvl="2"/>
            <a:r>
              <a:rPr lang="en-US" dirty="0"/>
              <a:t>Implicit in laws against murder, rape, slavery, assault</a:t>
            </a:r>
          </a:p>
          <a:p>
            <a:pPr lvl="2"/>
            <a:r>
              <a:rPr lang="en-US" dirty="0"/>
              <a:t>Every person is the </a:t>
            </a:r>
            <a:r>
              <a:rPr lang="en-US" b="1" dirty="0"/>
              <a:t>presumptive owner of his own body</a:t>
            </a:r>
          </a:p>
          <a:p>
            <a:pPr lvl="2"/>
            <a:r>
              <a:rPr lang="en-US" dirty="0"/>
              <a:t>May be forfeited by committing crimes</a:t>
            </a:r>
          </a:p>
          <a:p>
            <a:pPr lvl="3"/>
            <a:r>
              <a:rPr lang="en-US" dirty="0"/>
              <a:t>Defensive force may be used against someone’s body in self-defense </a:t>
            </a:r>
          </a:p>
          <a:p>
            <a:pPr lvl="3"/>
            <a:r>
              <a:rPr lang="en-US" dirty="0"/>
              <a:t>Criminal may be enslaved or punished</a:t>
            </a:r>
          </a:p>
          <a:p>
            <a:pPr lvl="1"/>
            <a:r>
              <a:rPr lang="en-US" dirty="0"/>
              <a:t>For </a:t>
            </a:r>
            <a:r>
              <a:rPr lang="en-US" b="1" dirty="0"/>
              <a:t>external, previously owned resources</a:t>
            </a:r>
          </a:p>
          <a:p>
            <a:pPr marL="1257300" lvl="2" indent="-342900">
              <a:buFont typeface="+mj-lt"/>
              <a:buAutoNum type="arabicPeriod"/>
            </a:pPr>
            <a:r>
              <a:rPr lang="en-US" dirty="0"/>
              <a:t>The first-user (</a:t>
            </a:r>
            <a:r>
              <a:rPr lang="en-US" b="1" dirty="0"/>
              <a:t>homesteader</a:t>
            </a:r>
            <a:r>
              <a:rPr lang="en-US" dirty="0"/>
              <a:t>) is the presumptive owner</a:t>
            </a:r>
          </a:p>
          <a:p>
            <a:pPr marL="1257300" lvl="2" indent="-342900">
              <a:buFont typeface="+mj-lt"/>
              <a:buAutoNum type="arabicPeriod"/>
            </a:pPr>
            <a:r>
              <a:rPr lang="en-US" dirty="0"/>
              <a:t>Or someone he transfers it to </a:t>
            </a:r>
            <a:r>
              <a:rPr lang="en-US" b="1" dirty="0"/>
              <a:t>by contract</a:t>
            </a:r>
          </a:p>
          <a:p>
            <a:pPr marL="1257300" lvl="2" indent="-342900">
              <a:buFont typeface="+mj-lt"/>
              <a:buAutoNum type="arabicPeriod"/>
            </a:pPr>
            <a:r>
              <a:rPr lang="en-US" dirty="0"/>
              <a:t>Or if a property owner harms someone else (tort) he may have to transfer some of his property to the victim for compensation or restitution (rectification)</a:t>
            </a:r>
          </a:p>
        </p:txBody>
      </p:sp>
    </p:spTree>
    <p:extLst>
      <p:ext uri="{BB962C8B-B14F-4D97-AF65-F5344CB8AC3E}">
        <p14:creationId xmlns:p14="http://schemas.microsoft.com/office/powerpoint/2010/main" val="3711060420"/>
      </p:ext>
    </p:extLst>
  </p:cSld>
  <p:clrMapOvr>
    <a:masterClrMapping/>
  </p:clrMapOvr>
  <p:transition>
    <p:pull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79BE7-3CF0-1F83-D446-782BBF530510}"/>
              </a:ext>
            </a:extLst>
          </p:cNvPr>
          <p:cNvSpPr>
            <a:spLocks noGrp="1"/>
          </p:cNvSpPr>
          <p:nvPr>
            <p:ph type="title"/>
          </p:nvPr>
        </p:nvSpPr>
        <p:spPr/>
        <p:txBody>
          <a:bodyPr/>
          <a:lstStyle/>
          <a:p>
            <a:r>
              <a:rPr lang="en-US" dirty="0"/>
              <a:t>Ethics, Morality, Politics, and Science</a:t>
            </a:r>
          </a:p>
        </p:txBody>
      </p:sp>
      <p:sp>
        <p:nvSpPr>
          <p:cNvPr id="3" name="Content Placeholder 2">
            <a:extLst>
              <a:ext uri="{FF2B5EF4-FFF2-40B4-BE49-F238E27FC236}">
                <a16:creationId xmlns:a16="http://schemas.microsoft.com/office/drawing/2014/main" id="{B97E7229-3CD0-6435-03E2-6E89B23D4937}"/>
              </a:ext>
            </a:extLst>
          </p:cNvPr>
          <p:cNvSpPr>
            <a:spLocks noGrp="1"/>
          </p:cNvSpPr>
          <p:nvPr>
            <p:ph idx="1"/>
          </p:nvPr>
        </p:nvSpPr>
        <p:spPr/>
        <p:txBody>
          <a:bodyPr/>
          <a:lstStyle/>
          <a:p>
            <a:r>
              <a:rPr lang="en-US" dirty="0"/>
              <a:t>Today I’ll discuss one approach to understanding </a:t>
            </a:r>
            <a:r>
              <a:rPr lang="en-US" b="1" i="1" dirty="0"/>
              <a:t>ethics </a:t>
            </a:r>
            <a:r>
              <a:rPr lang="en-US" dirty="0"/>
              <a:t>and its relationship to science and politics</a:t>
            </a:r>
          </a:p>
          <a:p>
            <a:endParaRPr lang="en-US" b="1" i="1" dirty="0"/>
          </a:p>
        </p:txBody>
      </p:sp>
    </p:spTree>
    <p:extLst>
      <p:ext uri="{BB962C8B-B14F-4D97-AF65-F5344CB8AC3E}">
        <p14:creationId xmlns:p14="http://schemas.microsoft.com/office/powerpoint/2010/main" val="911029338"/>
      </p:ext>
    </p:extLst>
  </p:cSld>
  <p:clrMapOvr>
    <a:masterClrMapping/>
  </p:clrMapOvr>
  <p:transition>
    <p:pull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57F42-1F31-42A4-3B78-98AEED68B6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47C2CD-D134-AC5D-D547-36B2B6425BB3}"/>
              </a:ext>
            </a:extLst>
          </p:cNvPr>
          <p:cNvSpPr>
            <a:spLocks noGrp="1"/>
          </p:cNvSpPr>
          <p:nvPr>
            <p:ph type="title"/>
          </p:nvPr>
        </p:nvSpPr>
        <p:spPr/>
        <p:txBody>
          <a:bodyPr/>
          <a:lstStyle/>
          <a:p>
            <a:r>
              <a:rPr lang="en-US" dirty="0"/>
              <a:t>Property Rights and Libertarianism</a:t>
            </a:r>
          </a:p>
        </p:txBody>
      </p:sp>
      <p:sp>
        <p:nvSpPr>
          <p:cNvPr id="3" name="Content Placeholder 2">
            <a:extLst>
              <a:ext uri="{FF2B5EF4-FFF2-40B4-BE49-F238E27FC236}">
                <a16:creationId xmlns:a16="http://schemas.microsoft.com/office/drawing/2014/main" id="{C29D3096-1F31-66A4-2AE5-85A71615E728}"/>
              </a:ext>
            </a:extLst>
          </p:cNvPr>
          <p:cNvSpPr>
            <a:spLocks noGrp="1"/>
          </p:cNvSpPr>
          <p:nvPr>
            <p:ph idx="1"/>
          </p:nvPr>
        </p:nvSpPr>
        <p:spPr/>
        <p:txBody>
          <a:bodyPr/>
          <a:lstStyle/>
          <a:p>
            <a:r>
              <a:rPr lang="en-US" dirty="0"/>
              <a:t>These core property rights are largely respected under the private law, but with many exceptions</a:t>
            </a:r>
          </a:p>
          <a:p>
            <a:r>
              <a:rPr lang="en-US" dirty="0"/>
              <a:t>Legislated exceptions</a:t>
            </a:r>
          </a:p>
          <a:p>
            <a:pPr lvl="1"/>
            <a:r>
              <a:rPr lang="en-US" dirty="0"/>
              <a:t>Deviations from common law and Roman private law</a:t>
            </a:r>
          </a:p>
          <a:p>
            <a:pPr lvl="1"/>
            <a:r>
              <a:rPr lang="en-US" dirty="0"/>
              <a:t>Taxation</a:t>
            </a:r>
          </a:p>
          <a:p>
            <a:pPr lvl="1"/>
            <a:r>
              <a:rPr lang="en-US" dirty="0"/>
              <a:t>Conscription</a:t>
            </a:r>
          </a:p>
          <a:p>
            <a:pPr lvl="1"/>
            <a:r>
              <a:rPr lang="en-US" dirty="0"/>
              <a:t>Regulations</a:t>
            </a:r>
          </a:p>
          <a:p>
            <a:pPr lvl="1"/>
            <a:r>
              <a:rPr lang="en-US" dirty="0"/>
              <a:t>Victimless crime laws</a:t>
            </a:r>
          </a:p>
          <a:p>
            <a:pPr lvl="2"/>
            <a:r>
              <a:rPr lang="en-US" dirty="0"/>
              <a:t>Drug war, blasphemy, prostitution</a:t>
            </a:r>
          </a:p>
          <a:p>
            <a:pPr lvl="1"/>
            <a:r>
              <a:rPr lang="en-US" dirty="0"/>
              <a:t>Bad laws that evolved on the common law</a:t>
            </a:r>
          </a:p>
          <a:p>
            <a:pPr lvl="2"/>
            <a:r>
              <a:rPr lang="en-US" dirty="0"/>
              <a:t>Defamation, trademark</a:t>
            </a:r>
          </a:p>
          <a:p>
            <a:pPr marL="0" indent="0">
              <a:buNone/>
            </a:pPr>
            <a:endParaRPr lang="en-US" dirty="0"/>
          </a:p>
        </p:txBody>
      </p:sp>
    </p:spTree>
    <p:extLst>
      <p:ext uri="{BB962C8B-B14F-4D97-AF65-F5344CB8AC3E}">
        <p14:creationId xmlns:p14="http://schemas.microsoft.com/office/powerpoint/2010/main" val="1336701177"/>
      </p:ext>
    </p:extLst>
  </p:cSld>
  <p:clrMapOvr>
    <a:masterClrMapping/>
  </p:clrMapOvr>
  <p:transition>
    <p:pull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24DDF-F071-99F7-95A8-80D7F331A6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A10A0F-965D-783D-0B9D-BB327FBE9DE8}"/>
              </a:ext>
            </a:extLst>
          </p:cNvPr>
          <p:cNvSpPr>
            <a:spLocks noGrp="1"/>
          </p:cNvSpPr>
          <p:nvPr>
            <p:ph type="title"/>
          </p:nvPr>
        </p:nvSpPr>
        <p:spPr/>
        <p:txBody>
          <a:bodyPr/>
          <a:lstStyle/>
          <a:p>
            <a:r>
              <a:rPr lang="en-US" dirty="0"/>
              <a:t>Property Rights and Libertarianism</a:t>
            </a:r>
          </a:p>
        </p:txBody>
      </p:sp>
      <p:sp>
        <p:nvSpPr>
          <p:cNvPr id="3" name="Content Placeholder 2">
            <a:extLst>
              <a:ext uri="{FF2B5EF4-FFF2-40B4-BE49-F238E27FC236}">
                <a16:creationId xmlns:a16="http://schemas.microsoft.com/office/drawing/2014/main" id="{1008F9AC-7229-7EC6-D481-CBD4597185D2}"/>
              </a:ext>
            </a:extLst>
          </p:cNvPr>
          <p:cNvSpPr>
            <a:spLocks noGrp="1"/>
          </p:cNvSpPr>
          <p:nvPr>
            <p:ph idx="1"/>
          </p:nvPr>
        </p:nvSpPr>
        <p:spPr/>
        <p:txBody>
          <a:bodyPr/>
          <a:lstStyle/>
          <a:p>
            <a:r>
              <a:rPr lang="en-US" dirty="0"/>
              <a:t>Libertarianism is a more consistent, principled, and radical version of classical liberalism</a:t>
            </a:r>
          </a:p>
          <a:p>
            <a:r>
              <a:rPr lang="en-US" dirty="0"/>
              <a:t>Makes no, or very few, exceptions, to the core property rights of self-ownership, homesteading, and contract</a:t>
            </a:r>
          </a:p>
          <a:p>
            <a:r>
              <a:rPr lang="en-US" dirty="0"/>
              <a:t>The most fundamental right is self-ownership (body-ownership)</a:t>
            </a:r>
          </a:p>
          <a:p>
            <a:pPr lvl="1"/>
            <a:r>
              <a:rPr lang="en-US" dirty="0"/>
              <a:t>Basically it is in opposition to </a:t>
            </a:r>
            <a:r>
              <a:rPr lang="en-US" i="1" dirty="0"/>
              <a:t>slavery</a:t>
            </a:r>
          </a:p>
          <a:p>
            <a:pPr lvl="1"/>
            <a:r>
              <a:rPr lang="en-US" dirty="0"/>
              <a:t>To someone else using your body </a:t>
            </a:r>
            <a:r>
              <a:rPr lang="en-US" b="1" i="1" dirty="0"/>
              <a:t>without your permission</a:t>
            </a:r>
            <a:r>
              <a:rPr lang="en-US" dirty="0"/>
              <a:t> (consent)</a:t>
            </a:r>
          </a:p>
          <a:p>
            <a:pPr lvl="1"/>
            <a:r>
              <a:rPr lang="en-US" dirty="0"/>
              <a:t>Using it, hitting it, harming it, killing it</a:t>
            </a:r>
          </a:p>
          <a:p>
            <a:pPr lvl="1"/>
            <a:r>
              <a:rPr lang="en-US" dirty="0"/>
              <a:t>This is called </a:t>
            </a:r>
            <a:r>
              <a:rPr lang="en-US" i="1" dirty="0"/>
              <a:t>aggression</a:t>
            </a:r>
            <a:r>
              <a:rPr lang="en-US" dirty="0"/>
              <a:t>: the initiation of physical force against another’s body, </a:t>
            </a:r>
            <a:r>
              <a:rPr lang="en-US" i="1" dirty="0"/>
              <a:t>without his consent</a:t>
            </a:r>
          </a:p>
          <a:p>
            <a:pPr lvl="1"/>
            <a:r>
              <a:rPr lang="en-US" dirty="0"/>
              <a:t>Libertarians oppose </a:t>
            </a:r>
            <a:r>
              <a:rPr lang="en-US" b="1" dirty="0"/>
              <a:t>aggression</a:t>
            </a:r>
            <a:r>
              <a:rPr lang="en-US" dirty="0"/>
              <a:t>: the unconsented-to use of another person’s body</a:t>
            </a:r>
          </a:p>
          <a:p>
            <a:pPr lvl="1"/>
            <a:r>
              <a:rPr lang="en-US" dirty="0"/>
              <a:t>We refer this rule as the </a:t>
            </a:r>
            <a:r>
              <a:rPr lang="en-US" b="1" i="1" dirty="0"/>
              <a:t>non-aggression principle</a:t>
            </a:r>
            <a:r>
              <a:rPr lang="en-US" dirty="0"/>
              <a:t>, but it is just another way of saying everyone is a self-owner</a:t>
            </a:r>
          </a:p>
          <a:p>
            <a:pPr lvl="1"/>
            <a:endParaRPr lang="en-US" i="1" dirty="0"/>
          </a:p>
        </p:txBody>
      </p:sp>
    </p:spTree>
    <p:extLst>
      <p:ext uri="{BB962C8B-B14F-4D97-AF65-F5344CB8AC3E}">
        <p14:creationId xmlns:p14="http://schemas.microsoft.com/office/powerpoint/2010/main" val="1288698093"/>
      </p:ext>
    </p:extLst>
  </p:cSld>
  <p:clrMapOvr>
    <a:masterClrMapping/>
  </p:clrMapOvr>
  <p:transition>
    <p:pull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6191A-FCA8-262C-861D-742BC0E6FE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BEEF89-1FAD-FF90-1998-60807FFACE3A}"/>
              </a:ext>
            </a:extLst>
          </p:cNvPr>
          <p:cNvSpPr>
            <a:spLocks noGrp="1"/>
          </p:cNvSpPr>
          <p:nvPr>
            <p:ph type="title"/>
          </p:nvPr>
        </p:nvSpPr>
        <p:spPr/>
        <p:txBody>
          <a:bodyPr/>
          <a:lstStyle/>
          <a:p>
            <a:r>
              <a:rPr lang="en-US" dirty="0"/>
              <a:t>Property Rights and Intellectual Property</a:t>
            </a:r>
          </a:p>
        </p:txBody>
      </p:sp>
      <p:sp>
        <p:nvSpPr>
          <p:cNvPr id="3" name="Content Placeholder 2">
            <a:extLst>
              <a:ext uri="{FF2B5EF4-FFF2-40B4-BE49-F238E27FC236}">
                <a16:creationId xmlns:a16="http://schemas.microsoft.com/office/drawing/2014/main" id="{F92FECD8-9C82-74A7-FE97-D399C97E5C99}"/>
              </a:ext>
            </a:extLst>
          </p:cNvPr>
          <p:cNvSpPr>
            <a:spLocks noGrp="1"/>
          </p:cNvSpPr>
          <p:nvPr>
            <p:ph idx="1"/>
          </p:nvPr>
        </p:nvSpPr>
        <p:spPr/>
        <p:txBody>
          <a:bodyPr/>
          <a:lstStyle/>
          <a:p>
            <a:r>
              <a:rPr lang="en-US" dirty="0"/>
              <a:t>Let’s apply this libertarian perspective on property rights and justice to an issue that most people are confused about: intellectual property (IP)</a:t>
            </a:r>
          </a:p>
          <a:p>
            <a:r>
              <a:rPr lang="en-US" dirty="0"/>
              <a:t>IP includes legal regimes or rights that have to do with products of the mind</a:t>
            </a:r>
          </a:p>
          <a:p>
            <a:pPr lvl="1"/>
            <a:r>
              <a:rPr lang="en-US" dirty="0"/>
              <a:t>Inventions (patent law)</a:t>
            </a:r>
          </a:p>
          <a:p>
            <a:pPr lvl="1"/>
            <a:r>
              <a:rPr lang="en-US" dirty="0"/>
              <a:t>Creative works (copyright)</a:t>
            </a:r>
          </a:p>
          <a:p>
            <a:pPr lvl="1"/>
            <a:r>
              <a:rPr lang="en-US" dirty="0"/>
              <a:t>Product and company names and identifiers (trademark)</a:t>
            </a:r>
          </a:p>
          <a:p>
            <a:pPr lvl="1"/>
            <a:r>
              <a:rPr lang="en-US" dirty="0"/>
              <a:t>Useful confidential information (trade secret)</a:t>
            </a:r>
          </a:p>
          <a:p>
            <a:pPr lvl="1"/>
            <a:r>
              <a:rPr lang="en-US" dirty="0"/>
              <a:t>Patent and copyright are the two big ones and we will focus on them here</a:t>
            </a:r>
          </a:p>
        </p:txBody>
      </p:sp>
    </p:spTree>
    <p:extLst>
      <p:ext uri="{BB962C8B-B14F-4D97-AF65-F5344CB8AC3E}">
        <p14:creationId xmlns:p14="http://schemas.microsoft.com/office/powerpoint/2010/main" val="1495334715"/>
      </p:ext>
    </p:extLst>
  </p:cSld>
  <p:clrMapOvr>
    <a:masterClrMapping/>
  </p:clrMapOvr>
  <p:transition>
    <p:pull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1F975B-4300-DF13-3D23-5B7C30CEAD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56DC6C-37BE-EC47-022D-54E8C86A6B9F}"/>
              </a:ext>
            </a:extLst>
          </p:cNvPr>
          <p:cNvSpPr>
            <a:spLocks noGrp="1"/>
          </p:cNvSpPr>
          <p:nvPr>
            <p:ph type="title"/>
          </p:nvPr>
        </p:nvSpPr>
        <p:spPr/>
        <p:txBody>
          <a:bodyPr/>
          <a:lstStyle/>
          <a:p>
            <a:r>
              <a:rPr lang="en-US" dirty="0"/>
              <a:t>Property Rights and Intellectual Property</a:t>
            </a:r>
          </a:p>
        </p:txBody>
      </p:sp>
      <p:sp>
        <p:nvSpPr>
          <p:cNvPr id="3" name="Content Placeholder 2">
            <a:extLst>
              <a:ext uri="{FF2B5EF4-FFF2-40B4-BE49-F238E27FC236}">
                <a16:creationId xmlns:a16="http://schemas.microsoft.com/office/drawing/2014/main" id="{8967E6A5-D9FB-0FBC-BCB4-11178A3379B2}"/>
              </a:ext>
            </a:extLst>
          </p:cNvPr>
          <p:cNvSpPr>
            <a:spLocks noGrp="1"/>
          </p:cNvSpPr>
          <p:nvPr>
            <p:ph idx="1"/>
          </p:nvPr>
        </p:nvSpPr>
        <p:spPr/>
        <p:txBody>
          <a:bodyPr/>
          <a:lstStyle/>
          <a:p>
            <a:r>
              <a:rPr lang="en-US" dirty="0"/>
              <a:t>IP (patent and copyright) are grants by the state to an inventor or author to the exclusive use of the invention or work</a:t>
            </a:r>
          </a:p>
          <a:p>
            <a:r>
              <a:rPr lang="en-US" dirty="0"/>
              <a:t>Patent holder can sue someone “infringing” the patent by selling a similar device and stop him from selling or copying</a:t>
            </a:r>
          </a:p>
          <a:p>
            <a:pPr lvl="1"/>
            <a:r>
              <a:rPr lang="en-US" dirty="0"/>
              <a:t>17 years</a:t>
            </a:r>
          </a:p>
          <a:p>
            <a:r>
              <a:rPr lang="en-US" dirty="0"/>
              <a:t>Copyright holder can sue someone “infringing” the copyright by selling a similar book, movie, song, painting and stop them from selling of copying</a:t>
            </a:r>
          </a:p>
          <a:p>
            <a:pPr lvl="1"/>
            <a:r>
              <a:rPr lang="en-US" dirty="0"/>
              <a:t>Life of author + 70 years </a:t>
            </a:r>
            <a:r>
              <a:rPr lang="en-US" b="0" i="0" dirty="0">
                <a:solidFill>
                  <a:srgbClr val="001D35"/>
                </a:solidFill>
                <a:effectLst/>
                <a:latin typeface="Google Sans"/>
              </a:rPr>
              <a:t>≈ 100+ years</a:t>
            </a:r>
            <a:endParaRPr lang="en-US" dirty="0"/>
          </a:p>
          <a:p>
            <a:r>
              <a:rPr lang="en-US" dirty="0"/>
              <a:t>This reduces the competition faced by the seller so they are able to sell for higher prices: monopoly prices</a:t>
            </a:r>
          </a:p>
        </p:txBody>
      </p:sp>
    </p:spTree>
    <p:extLst>
      <p:ext uri="{BB962C8B-B14F-4D97-AF65-F5344CB8AC3E}">
        <p14:creationId xmlns:p14="http://schemas.microsoft.com/office/powerpoint/2010/main" val="1061873749"/>
      </p:ext>
    </p:extLst>
  </p:cSld>
  <p:clrMapOvr>
    <a:masterClrMapping/>
  </p:clrMapOvr>
  <p:transition>
    <p:pull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91DB6B-72E9-3EDB-961B-A0C418208B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71DA25-652E-87D8-199E-50740534ACD9}"/>
              </a:ext>
            </a:extLst>
          </p:cNvPr>
          <p:cNvSpPr>
            <a:spLocks noGrp="1"/>
          </p:cNvSpPr>
          <p:nvPr>
            <p:ph type="title"/>
          </p:nvPr>
        </p:nvSpPr>
        <p:spPr/>
        <p:txBody>
          <a:bodyPr/>
          <a:lstStyle/>
          <a:p>
            <a:r>
              <a:rPr lang="en-US" dirty="0"/>
              <a:t>Justifications for IP: Natural Rights</a:t>
            </a:r>
          </a:p>
        </p:txBody>
      </p:sp>
      <p:sp>
        <p:nvSpPr>
          <p:cNvPr id="3" name="Content Placeholder 2">
            <a:extLst>
              <a:ext uri="{FF2B5EF4-FFF2-40B4-BE49-F238E27FC236}">
                <a16:creationId xmlns:a16="http://schemas.microsoft.com/office/drawing/2014/main" id="{DF901CE9-A77D-A70B-094C-5B8D0BDF3E57}"/>
              </a:ext>
            </a:extLst>
          </p:cNvPr>
          <p:cNvSpPr>
            <a:spLocks noGrp="1"/>
          </p:cNvSpPr>
          <p:nvPr>
            <p:ph idx="1"/>
          </p:nvPr>
        </p:nvSpPr>
        <p:spPr/>
        <p:txBody>
          <a:bodyPr/>
          <a:lstStyle/>
          <a:p>
            <a:r>
              <a:rPr lang="en-US" dirty="0"/>
              <a:t>Natural rights and utilitarianism</a:t>
            </a:r>
          </a:p>
          <a:p>
            <a:r>
              <a:rPr lang="en-US" b="1" dirty="0"/>
              <a:t>Natural right</a:t>
            </a:r>
            <a:r>
              <a:rPr lang="en-US" dirty="0"/>
              <a:t> to the “fruit of your labor” or to “things you create”</a:t>
            </a:r>
          </a:p>
          <a:p>
            <a:pPr lvl="1"/>
            <a:r>
              <a:rPr lang="en-US" dirty="0"/>
              <a:t>Many problems with this idea</a:t>
            </a:r>
          </a:p>
          <a:p>
            <a:pPr lvl="1"/>
            <a:r>
              <a:rPr lang="en-US" dirty="0"/>
              <a:t>Notice in the 4 basic principles we have property rights in our bodies (self-ownership) and in </a:t>
            </a:r>
            <a:r>
              <a:rPr lang="en-US" i="1" dirty="0"/>
              <a:t>unowned external resources</a:t>
            </a:r>
            <a:r>
              <a:rPr lang="en-US" dirty="0"/>
              <a:t> that someone first </a:t>
            </a:r>
            <a:r>
              <a:rPr lang="en-US" i="1" dirty="0"/>
              <a:t>finds and homesteads</a:t>
            </a:r>
            <a:r>
              <a:rPr lang="en-US" dirty="0"/>
              <a:t> (</a:t>
            </a:r>
            <a:r>
              <a:rPr lang="en-US" b="1" dirty="0"/>
              <a:t>appropriation</a:t>
            </a:r>
            <a:r>
              <a:rPr lang="en-US" dirty="0"/>
              <a:t>), or that is </a:t>
            </a:r>
            <a:r>
              <a:rPr lang="en-US" b="1" dirty="0"/>
              <a:t>acquired by contract</a:t>
            </a:r>
            <a:r>
              <a:rPr lang="en-US" dirty="0"/>
              <a:t> from a previous owner</a:t>
            </a:r>
          </a:p>
          <a:p>
            <a:pPr lvl="1"/>
            <a:r>
              <a:rPr lang="en-US" dirty="0"/>
              <a:t>It has nothing to do with creation</a:t>
            </a:r>
          </a:p>
          <a:p>
            <a:pPr lvl="1"/>
            <a:r>
              <a:rPr lang="en-US" dirty="0"/>
              <a:t>We do not create things out of thing, we </a:t>
            </a:r>
            <a:r>
              <a:rPr lang="en-US" i="1" dirty="0"/>
              <a:t>rearrange</a:t>
            </a:r>
            <a:r>
              <a:rPr lang="en-US" dirty="0"/>
              <a:t> owned input factors</a:t>
            </a:r>
          </a:p>
          <a:p>
            <a:pPr lvl="1"/>
            <a:r>
              <a:rPr lang="en-US" dirty="0"/>
              <a:t>This is what production </a:t>
            </a:r>
            <a:r>
              <a:rPr lang="en-US" b="1" i="1" dirty="0"/>
              <a:t>is</a:t>
            </a:r>
          </a:p>
          <a:p>
            <a:pPr lvl="1"/>
            <a:r>
              <a:rPr lang="en-US" dirty="0"/>
              <a:t>Transformation of owned resources creates wealth but not property rights</a:t>
            </a:r>
          </a:p>
          <a:p>
            <a:pPr lvl="1"/>
            <a:r>
              <a:rPr lang="en-US" dirty="0"/>
              <a:t>You must own the resource first</a:t>
            </a:r>
          </a:p>
          <a:p>
            <a:pPr lvl="1"/>
            <a:r>
              <a:rPr lang="en-US" dirty="0"/>
              <a:t>Henry Ford workers do not own the cars they build</a:t>
            </a:r>
          </a:p>
        </p:txBody>
      </p:sp>
    </p:spTree>
    <p:extLst>
      <p:ext uri="{BB962C8B-B14F-4D97-AF65-F5344CB8AC3E}">
        <p14:creationId xmlns:p14="http://schemas.microsoft.com/office/powerpoint/2010/main" val="3715329903"/>
      </p:ext>
    </p:extLst>
  </p:cSld>
  <p:clrMapOvr>
    <a:masterClrMapping/>
  </p:clrMapOvr>
  <p:transition>
    <p:pull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2960D-5981-B1B9-28CF-D2FE6C57F2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A88015-BAF9-4E38-21B3-EE1DBA8583EC}"/>
              </a:ext>
            </a:extLst>
          </p:cNvPr>
          <p:cNvSpPr>
            <a:spLocks noGrp="1"/>
          </p:cNvSpPr>
          <p:nvPr>
            <p:ph type="title"/>
          </p:nvPr>
        </p:nvSpPr>
        <p:spPr/>
        <p:txBody>
          <a:bodyPr/>
          <a:lstStyle/>
          <a:p>
            <a:r>
              <a:rPr lang="en-US" dirty="0"/>
              <a:t>Justifications for IP: Natural Rights</a:t>
            </a:r>
          </a:p>
        </p:txBody>
      </p:sp>
      <p:sp>
        <p:nvSpPr>
          <p:cNvPr id="3" name="Content Placeholder 2">
            <a:extLst>
              <a:ext uri="{FF2B5EF4-FFF2-40B4-BE49-F238E27FC236}">
                <a16:creationId xmlns:a16="http://schemas.microsoft.com/office/drawing/2014/main" id="{07BC0739-4B95-7A6B-F0E0-737675A20B92}"/>
              </a:ext>
            </a:extLst>
          </p:cNvPr>
          <p:cNvSpPr>
            <a:spLocks noGrp="1"/>
          </p:cNvSpPr>
          <p:nvPr>
            <p:ph idx="1"/>
          </p:nvPr>
        </p:nvSpPr>
        <p:spPr/>
        <p:txBody>
          <a:bodyPr/>
          <a:lstStyle/>
          <a:p>
            <a:r>
              <a:rPr lang="en-US" dirty="0"/>
              <a:t>Locke’s mistake: the idea that we own our labor</a:t>
            </a:r>
          </a:p>
          <a:p>
            <a:pPr lvl="1"/>
            <a:r>
              <a:rPr lang="en-US" dirty="0">
                <a:hlinkClick r:id="rId2"/>
              </a:rPr>
              <a:t>KOL037 | Locke’s Big Mistake: How the Labor Theory of Property Ruined Political Theory</a:t>
            </a:r>
            <a:endParaRPr lang="en-US" dirty="0"/>
          </a:p>
          <a:p>
            <a:r>
              <a:rPr lang="en-US" dirty="0"/>
              <a:t>Labor is just an action, like leisure</a:t>
            </a:r>
          </a:p>
          <a:p>
            <a:r>
              <a:rPr lang="en-US" dirty="0"/>
              <a:t>We do not own actions, actions are what we do with our bodies and other things we own</a:t>
            </a:r>
          </a:p>
          <a:p>
            <a:r>
              <a:rPr lang="en-US" dirty="0"/>
              <a:t>You come to own an unowned resource that you appropriate not because you own your labor but because you are first and have a better claim over the resource</a:t>
            </a:r>
          </a:p>
        </p:txBody>
      </p:sp>
    </p:spTree>
    <p:extLst>
      <p:ext uri="{BB962C8B-B14F-4D97-AF65-F5344CB8AC3E}">
        <p14:creationId xmlns:p14="http://schemas.microsoft.com/office/powerpoint/2010/main" val="3776820894"/>
      </p:ext>
    </p:extLst>
  </p:cSld>
  <p:clrMapOvr>
    <a:masterClrMapping/>
  </p:clrMapOvr>
  <p:transition>
    <p:pull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FC789-A309-4ACD-98E8-94433B8855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04C544-08FD-C584-DDD1-A9121DA99B96}"/>
              </a:ext>
            </a:extLst>
          </p:cNvPr>
          <p:cNvSpPr>
            <a:spLocks noGrp="1"/>
          </p:cNvSpPr>
          <p:nvPr>
            <p:ph type="title"/>
          </p:nvPr>
        </p:nvSpPr>
        <p:spPr/>
        <p:txBody>
          <a:bodyPr/>
          <a:lstStyle/>
          <a:p>
            <a:r>
              <a:rPr lang="en-US" dirty="0"/>
              <a:t>Justifications for IP: Utilitarianism</a:t>
            </a:r>
          </a:p>
        </p:txBody>
      </p:sp>
      <p:sp>
        <p:nvSpPr>
          <p:cNvPr id="3" name="Content Placeholder 2">
            <a:extLst>
              <a:ext uri="{FF2B5EF4-FFF2-40B4-BE49-F238E27FC236}">
                <a16:creationId xmlns:a16="http://schemas.microsoft.com/office/drawing/2014/main" id="{1178ED3B-5900-DA3C-928D-D03E71C69627}"/>
              </a:ext>
            </a:extLst>
          </p:cNvPr>
          <p:cNvSpPr>
            <a:spLocks noGrp="1"/>
          </p:cNvSpPr>
          <p:nvPr>
            <p:ph idx="1"/>
          </p:nvPr>
        </p:nvSpPr>
        <p:spPr/>
        <p:txBody>
          <a:bodyPr/>
          <a:lstStyle/>
          <a:p>
            <a:r>
              <a:rPr lang="en-US" dirty="0"/>
              <a:t>With IP law to give an incentive to inventors and artists, we will get more innovation, invention, and creative works</a:t>
            </a:r>
          </a:p>
          <a:p>
            <a:r>
              <a:rPr lang="en-US" dirty="0"/>
              <a:t>The assumption is that on the free market, there will be an </a:t>
            </a:r>
            <a:r>
              <a:rPr lang="en-US" b="1" i="1" dirty="0"/>
              <a:t>underproduction or sub-optimal production </a:t>
            </a:r>
            <a:r>
              <a:rPr lang="en-US" dirty="0"/>
              <a:t>of creative works</a:t>
            </a:r>
          </a:p>
          <a:p>
            <a:pPr lvl="1"/>
            <a:r>
              <a:rPr lang="en-US" dirty="0"/>
              <a:t>Because it is “too easy” for a competitor to compete and copy or “knock you off”</a:t>
            </a:r>
          </a:p>
          <a:p>
            <a:r>
              <a:rPr lang="en-US" dirty="0"/>
              <a:t>Several faulty assumptions with this line of reasoning:</a:t>
            </a:r>
          </a:p>
          <a:p>
            <a:pPr lvl="1"/>
            <a:r>
              <a:rPr lang="en-US" dirty="0"/>
              <a:t>that it is the purpose of law to make sure there is “enough innovation” or to “maximize” innovation. It is not. The purpose of law is to do justice by defining and protecting property rights; (see my book, </a:t>
            </a:r>
            <a:r>
              <a:rPr lang="en-US" i="1" dirty="0">
                <a:hlinkClick r:id="rId3"/>
              </a:rPr>
              <a:t>LFFS</a:t>
            </a:r>
            <a:r>
              <a:rPr lang="en-US" dirty="0"/>
              <a:t>, Part IV et pass; </a:t>
            </a:r>
            <a:r>
              <a:rPr lang="en-US" dirty="0">
                <a:hlinkClick r:id="rId4"/>
              </a:rPr>
              <a:t>Intellectual Property Discussion with Mark Skousen</a:t>
            </a:r>
            <a:r>
              <a:rPr lang="en-US" dirty="0"/>
              <a:t>)</a:t>
            </a:r>
          </a:p>
          <a:p>
            <a:pPr lvl="1"/>
            <a:r>
              <a:rPr lang="en-US" dirty="0"/>
              <a:t>that when the state identifies market failure, such as the free market, in the absence of state-granted patent and copyright monopolies that protect producers from competition, the state has the right to intervene in the market to try to fix this market failure</a:t>
            </a:r>
          </a:p>
          <a:p>
            <a:pPr lvl="1"/>
            <a:endParaRPr lang="en-US" dirty="0"/>
          </a:p>
          <a:p>
            <a:pPr lvl="1"/>
            <a:endParaRPr lang="en-US" dirty="0"/>
          </a:p>
        </p:txBody>
      </p:sp>
    </p:spTree>
    <p:extLst>
      <p:ext uri="{BB962C8B-B14F-4D97-AF65-F5344CB8AC3E}">
        <p14:creationId xmlns:p14="http://schemas.microsoft.com/office/powerpoint/2010/main" val="4257216662"/>
      </p:ext>
    </p:extLst>
  </p:cSld>
  <p:clrMapOvr>
    <a:masterClrMapping/>
  </p:clrMapOvr>
  <p:transition>
    <p:pull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AB8D2-B3A9-68AE-3B31-29F94FD2F8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70B072-8038-F638-8802-0BA5115A174B}"/>
              </a:ext>
            </a:extLst>
          </p:cNvPr>
          <p:cNvSpPr>
            <a:spLocks noGrp="1"/>
          </p:cNvSpPr>
          <p:nvPr>
            <p:ph type="title"/>
          </p:nvPr>
        </p:nvSpPr>
        <p:spPr/>
        <p:txBody>
          <a:bodyPr/>
          <a:lstStyle/>
          <a:p>
            <a:r>
              <a:rPr lang="en-US" dirty="0"/>
              <a:t>Justifications for IP: Utilitarianism</a:t>
            </a:r>
          </a:p>
        </p:txBody>
      </p:sp>
      <p:sp>
        <p:nvSpPr>
          <p:cNvPr id="3" name="Content Placeholder 2">
            <a:extLst>
              <a:ext uri="{FF2B5EF4-FFF2-40B4-BE49-F238E27FC236}">
                <a16:creationId xmlns:a16="http://schemas.microsoft.com/office/drawing/2014/main" id="{E4E49312-29C4-857B-3AE4-06DCBA0EE919}"/>
              </a:ext>
            </a:extLst>
          </p:cNvPr>
          <p:cNvSpPr>
            <a:spLocks noGrp="1"/>
          </p:cNvSpPr>
          <p:nvPr>
            <p:ph idx="1"/>
          </p:nvPr>
        </p:nvSpPr>
        <p:spPr>
          <a:xfrm>
            <a:off x="301625" y="990600"/>
            <a:ext cx="8540750" cy="5105400"/>
          </a:xfrm>
        </p:spPr>
        <p:txBody>
          <a:bodyPr/>
          <a:lstStyle/>
          <a:p>
            <a:r>
              <a:rPr lang="en-US" dirty="0"/>
              <a:t>faulty assumptions…</a:t>
            </a:r>
          </a:p>
          <a:p>
            <a:pPr lvl="1"/>
            <a:r>
              <a:rPr lang="en-US" dirty="0"/>
              <a:t>that the free market, absent IP monopolies granted by the state, produces a sub-optimal level of innovation</a:t>
            </a:r>
          </a:p>
          <a:p>
            <a:pPr lvl="1"/>
            <a:r>
              <a:rPr lang="en-US" dirty="0"/>
              <a:t>that the state can remedy this market failure by granting monopolies</a:t>
            </a:r>
          </a:p>
          <a:p>
            <a:pPr lvl="1"/>
            <a:r>
              <a:rPr lang="en-US" dirty="0"/>
              <a:t>that the state’s grant of IP monopolies has in fact stimulated or led to a greater amount of innovation, invention, and artistic works than otherwise (“The Overwhelming Empirical Case Against Patent and Copyright” and “Legal Scholars: Thumbs Down on Patent and Copyright,” in Kinsella, </a:t>
            </a:r>
            <a:r>
              <a:rPr lang="en-US" i="1" dirty="0">
                <a:hlinkClick r:id="rId2"/>
              </a:rPr>
              <a:t>You Can’t Own Ideas</a:t>
            </a:r>
            <a:r>
              <a:rPr lang="en-US" dirty="0"/>
              <a:t>)</a:t>
            </a:r>
          </a:p>
          <a:p>
            <a:pPr lvl="1"/>
            <a:r>
              <a:rPr lang="en-US" dirty="0"/>
              <a:t>that any additional innovation and creative works incentivized by the IP system are worth more to society than those lost or suppressed due to these same laws (“There’s No Such Thing as a Free Patent,” in </a:t>
            </a:r>
            <a:r>
              <a:rPr lang="en-US" i="1" dirty="0">
                <a:hlinkClick r:id="rId2"/>
              </a:rPr>
              <a:t> You Can’t Own Ideas</a:t>
            </a:r>
            <a:r>
              <a:rPr lang="en-US" dirty="0"/>
              <a:t>)</a:t>
            </a:r>
          </a:p>
          <a:p>
            <a:pPr lvl="1"/>
            <a:r>
              <a:rPr lang="en-US" dirty="0"/>
              <a:t>that even if IP law gives rise to a net gain to society in terms of extra innovation, invention, and creative works, that this net gain is greater than other costs of the </a:t>
            </a:r>
            <a:r>
              <a:rPr lang="en-US" dirty="0" err="1"/>
              <a:t>iP</a:t>
            </a:r>
            <a:r>
              <a:rPr lang="en-US" dirty="0"/>
              <a:t> system (“There’s No Such Thing as a Free Patent,” in </a:t>
            </a:r>
            <a:r>
              <a:rPr lang="en-US" i="1" dirty="0">
                <a:hlinkClick r:id="rId2"/>
              </a:rPr>
              <a:t> You Can’t Own Ideas</a:t>
            </a:r>
            <a:r>
              <a:rPr lang="en-US" dirty="0"/>
              <a:t>)</a:t>
            </a:r>
          </a:p>
          <a:p>
            <a:pPr lvl="1"/>
            <a:endParaRPr lang="en-US" dirty="0"/>
          </a:p>
        </p:txBody>
      </p:sp>
    </p:spTree>
    <p:extLst>
      <p:ext uri="{BB962C8B-B14F-4D97-AF65-F5344CB8AC3E}">
        <p14:creationId xmlns:p14="http://schemas.microsoft.com/office/powerpoint/2010/main" val="3891198915"/>
      </p:ext>
    </p:extLst>
  </p:cSld>
  <p:clrMapOvr>
    <a:masterClrMapping/>
  </p:clrMapOvr>
  <p:transition>
    <p:pull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210E8-59DA-6C1A-92D5-DAE8531699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045464-B00F-D95B-5C03-4EBC86844C68}"/>
              </a:ext>
            </a:extLst>
          </p:cNvPr>
          <p:cNvSpPr>
            <a:spLocks noGrp="1"/>
          </p:cNvSpPr>
          <p:nvPr>
            <p:ph type="title"/>
          </p:nvPr>
        </p:nvSpPr>
        <p:spPr/>
        <p:txBody>
          <a:bodyPr/>
          <a:lstStyle/>
          <a:p>
            <a:r>
              <a:rPr lang="en-US" dirty="0"/>
              <a:t>The Problem with IP</a:t>
            </a:r>
          </a:p>
        </p:txBody>
      </p:sp>
      <p:sp>
        <p:nvSpPr>
          <p:cNvPr id="3" name="Content Placeholder 2">
            <a:extLst>
              <a:ext uri="{FF2B5EF4-FFF2-40B4-BE49-F238E27FC236}">
                <a16:creationId xmlns:a16="http://schemas.microsoft.com/office/drawing/2014/main" id="{30AE05B3-2CD8-1B6A-0103-C7478194A7D2}"/>
              </a:ext>
            </a:extLst>
          </p:cNvPr>
          <p:cNvSpPr>
            <a:spLocks noGrp="1"/>
          </p:cNvSpPr>
          <p:nvPr>
            <p:ph idx="1"/>
          </p:nvPr>
        </p:nvSpPr>
        <p:spPr/>
        <p:txBody>
          <a:bodyPr/>
          <a:lstStyle/>
          <a:p>
            <a:r>
              <a:rPr lang="en-US" dirty="0"/>
              <a:t>Natural rights and utilitarian justifications for IP make no sense</a:t>
            </a:r>
          </a:p>
          <a:p>
            <a:r>
              <a:rPr lang="en-US" dirty="0"/>
              <a:t>Return to the core property principles: the owner of a resource is the person who first appropriated it, or who obtained it by contract from a previous owner</a:t>
            </a:r>
          </a:p>
          <a:p>
            <a:r>
              <a:rPr lang="en-US" dirty="0"/>
              <a:t>Every self-owning person may use his body and owned resources however he wants—he may </a:t>
            </a:r>
            <a:r>
              <a:rPr lang="en-US" b="1" i="1" dirty="0"/>
              <a:t>act</a:t>
            </a:r>
            <a:r>
              <a:rPr lang="en-US" dirty="0"/>
              <a:t>—so long as he does not use the resources of another person without their consent</a:t>
            </a:r>
          </a:p>
          <a:p>
            <a:pPr lvl="1"/>
            <a:r>
              <a:rPr lang="en-US" dirty="0"/>
              <a:t>Kissing a girl with her permission or consent is fine; it is assault if she does not consent</a:t>
            </a:r>
          </a:p>
          <a:p>
            <a:pPr lvl="1"/>
            <a:r>
              <a:rPr lang="en-US" dirty="0"/>
              <a:t>Tackling someone in football or punching a boxer is not assault since it is consensual; tackling a stranger on the street is assault and battery</a:t>
            </a:r>
          </a:p>
        </p:txBody>
      </p:sp>
    </p:spTree>
    <p:extLst>
      <p:ext uri="{BB962C8B-B14F-4D97-AF65-F5344CB8AC3E}">
        <p14:creationId xmlns:p14="http://schemas.microsoft.com/office/powerpoint/2010/main" val="4141252874"/>
      </p:ext>
    </p:extLst>
  </p:cSld>
  <p:clrMapOvr>
    <a:masterClrMapping/>
  </p:clrMapOvr>
  <p:transition>
    <p:pull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58A61F-BF5D-6145-8FDA-B6201FFEB9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43A50D-CBD0-FDDF-F2BA-D25E59A012B1}"/>
              </a:ext>
            </a:extLst>
          </p:cNvPr>
          <p:cNvSpPr>
            <a:spLocks noGrp="1"/>
          </p:cNvSpPr>
          <p:nvPr>
            <p:ph type="title"/>
          </p:nvPr>
        </p:nvSpPr>
        <p:spPr/>
        <p:txBody>
          <a:bodyPr/>
          <a:lstStyle/>
          <a:p>
            <a:r>
              <a:rPr lang="en-US" dirty="0"/>
              <a:t>IP as Negative Easements</a:t>
            </a:r>
          </a:p>
        </p:txBody>
      </p:sp>
      <p:sp>
        <p:nvSpPr>
          <p:cNvPr id="3" name="Content Placeholder 2">
            <a:extLst>
              <a:ext uri="{FF2B5EF4-FFF2-40B4-BE49-F238E27FC236}">
                <a16:creationId xmlns:a16="http://schemas.microsoft.com/office/drawing/2014/main" id="{181B9BBC-C9CE-E806-C132-C900F250B140}"/>
              </a:ext>
            </a:extLst>
          </p:cNvPr>
          <p:cNvSpPr>
            <a:spLocks noGrp="1"/>
          </p:cNvSpPr>
          <p:nvPr>
            <p:ph idx="1"/>
          </p:nvPr>
        </p:nvSpPr>
        <p:spPr/>
        <p:txBody>
          <a:bodyPr/>
          <a:lstStyle/>
          <a:p>
            <a:r>
              <a:rPr lang="en-US" dirty="0"/>
              <a:t>If I sell a copy of Harry Potter or a smartphone similar to an iPhone I have not used any of JK Rowling’s or Apple’s resources without their permission</a:t>
            </a:r>
          </a:p>
          <a:p>
            <a:pPr lvl="1"/>
            <a:r>
              <a:rPr lang="en-US" dirty="0"/>
              <a:t>There is no trespass</a:t>
            </a:r>
          </a:p>
          <a:p>
            <a:pPr lvl="1"/>
            <a:r>
              <a:rPr lang="en-US" dirty="0"/>
              <a:t>No invasion of the physical integrity of their property boundaries</a:t>
            </a:r>
          </a:p>
          <a:p>
            <a:pPr lvl="2"/>
            <a:r>
              <a:rPr lang="en-US" dirty="0">
                <a:hlinkClick r:id="rId2"/>
              </a:rPr>
              <a:t>Hoppe on Property Rights in Physical Integrity vs Value</a:t>
            </a:r>
            <a:endParaRPr lang="en-US" dirty="0"/>
          </a:p>
          <a:p>
            <a:r>
              <a:rPr lang="en-US" dirty="0"/>
              <a:t>In Homeowners Associations, neighbors enter into mutual negative easement agreements</a:t>
            </a:r>
          </a:p>
          <a:p>
            <a:pPr lvl="1"/>
            <a:r>
              <a:rPr lang="en-US" dirty="0"/>
              <a:t>Not to paint your house an ugly color or more than two stories</a:t>
            </a:r>
          </a:p>
          <a:p>
            <a:pPr lvl="1"/>
            <a:r>
              <a:rPr lang="en-US" dirty="0"/>
              <a:t>This is a </a:t>
            </a:r>
            <a:r>
              <a:rPr lang="en-US" b="1" dirty="0"/>
              <a:t>contractual</a:t>
            </a:r>
            <a:r>
              <a:rPr lang="en-US" dirty="0"/>
              <a:t> veto right granted to your neighbors, </a:t>
            </a:r>
          </a:p>
          <a:p>
            <a:pPr lvl="2"/>
            <a:r>
              <a:rPr lang="en-US" dirty="0"/>
              <a:t>Not to </a:t>
            </a:r>
            <a:r>
              <a:rPr lang="en-US" i="1" dirty="0"/>
              <a:t>use</a:t>
            </a:r>
            <a:r>
              <a:rPr lang="en-US" dirty="0"/>
              <a:t> your house but to prevent you from using it in certain ways</a:t>
            </a:r>
          </a:p>
          <a:p>
            <a:pPr lvl="1"/>
            <a:r>
              <a:rPr lang="en-US" dirty="0"/>
              <a:t>This is fine because it is </a:t>
            </a:r>
            <a:r>
              <a:rPr lang="en-US" b="1" i="1" dirty="0"/>
              <a:t>consensual</a:t>
            </a:r>
            <a:endParaRPr lang="en-US" b="1" dirty="0"/>
          </a:p>
          <a:p>
            <a:pPr lvl="2"/>
            <a:r>
              <a:rPr lang="en-US" dirty="0"/>
              <a:t>It is agreed to</a:t>
            </a:r>
          </a:p>
        </p:txBody>
      </p:sp>
    </p:spTree>
    <p:extLst>
      <p:ext uri="{BB962C8B-B14F-4D97-AF65-F5344CB8AC3E}">
        <p14:creationId xmlns:p14="http://schemas.microsoft.com/office/powerpoint/2010/main" val="3656966696"/>
      </p:ext>
    </p:extLst>
  </p:cSld>
  <p:clrMapOvr>
    <a:masterClrMapping/>
  </p:clrMapOvr>
  <p:transition>
    <p:pull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AF15E-4E9A-AB7A-2CB1-F1311999AD07}"/>
              </a:ext>
            </a:extLst>
          </p:cNvPr>
          <p:cNvSpPr>
            <a:spLocks noGrp="1"/>
          </p:cNvSpPr>
          <p:nvPr>
            <p:ph type="title"/>
          </p:nvPr>
        </p:nvSpPr>
        <p:spPr/>
        <p:txBody>
          <a:bodyPr/>
          <a:lstStyle/>
          <a:p>
            <a:r>
              <a:rPr lang="en-US" dirty="0"/>
              <a:t>Science: Different Types </a:t>
            </a:r>
          </a:p>
        </p:txBody>
      </p:sp>
      <p:sp>
        <p:nvSpPr>
          <p:cNvPr id="3" name="Content Placeholder 2">
            <a:extLst>
              <a:ext uri="{FF2B5EF4-FFF2-40B4-BE49-F238E27FC236}">
                <a16:creationId xmlns:a16="http://schemas.microsoft.com/office/drawing/2014/main" id="{DE734BD2-01D1-CCBF-728A-23B2551FCC5A}"/>
              </a:ext>
            </a:extLst>
          </p:cNvPr>
          <p:cNvSpPr>
            <a:spLocks noGrp="1"/>
          </p:cNvSpPr>
          <p:nvPr>
            <p:ph idx="1"/>
          </p:nvPr>
        </p:nvSpPr>
        <p:spPr/>
        <p:txBody>
          <a:bodyPr/>
          <a:lstStyle/>
          <a:p>
            <a:r>
              <a:rPr lang="en-US" dirty="0"/>
              <a:t>Nowadays we think of “science” as the study of causal laws following the scientific method</a:t>
            </a:r>
          </a:p>
          <a:p>
            <a:pPr lvl="1"/>
            <a:r>
              <a:rPr lang="en-US" dirty="0"/>
              <a:t>Physics, chemistry, biology, related fields like engineering, mathematics</a:t>
            </a:r>
          </a:p>
          <a:p>
            <a:r>
              <a:rPr lang="en-US" dirty="0"/>
              <a:t>Other disciplines are considered “unscientific”: the arts, philosophy, etc.</a:t>
            </a:r>
          </a:p>
          <a:p>
            <a:pPr lvl="1"/>
            <a:r>
              <a:rPr lang="en-US" dirty="0"/>
              <a:t>Because they are not testable, not quantifiable, there is sometimes a “subjective” aspect</a:t>
            </a:r>
          </a:p>
          <a:p>
            <a:r>
              <a:rPr lang="en-US" dirty="0"/>
              <a:t>Some disciplines are considered soft sciences, not rigorous</a:t>
            </a:r>
          </a:p>
          <a:p>
            <a:pPr lvl="1"/>
            <a:r>
              <a:rPr lang="en-US" dirty="0"/>
              <a:t>Psychology, sociology</a:t>
            </a:r>
          </a:p>
          <a:p>
            <a:r>
              <a:rPr lang="en-US" dirty="0"/>
              <a:t>Economics used to be a non-quantitative discipline studying the consequences of purposive human action and interaction related to the production of wealth</a:t>
            </a:r>
          </a:p>
          <a:p>
            <a:endParaRPr lang="en-US" dirty="0"/>
          </a:p>
        </p:txBody>
      </p:sp>
    </p:spTree>
    <p:extLst>
      <p:ext uri="{BB962C8B-B14F-4D97-AF65-F5344CB8AC3E}">
        <p14:creationId xmlns:p14="http://schemas.microsoft.com/office/powerpoint/2010/main" val="1625859228"/>
      </p:ext>
    </p:extLst>
  </p:cSld>
  <p:clrMapOvr>
    <a:masterClrMapping/>
  </p:clrMapOvr>
  <p:transition>
    <p:pull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BF3D89-EB0A-4439-C053-D9390333D5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A0D461-562D-73F1-D2D9-1EDE8A54E58A}"/>
              </a:ext>
            </a:extLst>
          </p:cNvPr>
          <p:cNvSpPr>
            <a:spLocks noGrp="1"/>
          </p:cNvSpPr>
          <p:nvPr>
            <p:ph type="title"/>
          </p:nvPr>
        </p:nvSpPr>
        <p:spPr/>
        <p:txBody>
          <a:bodyPr/>
          <a:lstStyle/>
          <a:p>
            <a:r>
              <a:rPr lang="en-US" dirty="0"/>
              <a:t>IP as Negative Easements</a:t>
            </a:r>
          </a:p>
        </p:txBody>
      </p:sp>
      <p:sp>
        <p:nvSpPr>
          <p:cNvPr id="3" name="Content Placeholder 2">
            <a:extLst>
              <a:ext uri="{FF2B5EF4-FFF2-40B4-BE49-F238E27FC236}">
                <a16:creationId xmlns:a16="http://schemas.microsoft.com/office/drawing/2014/main" id="{92060A4B-7F5A-A7B1-CD25-8024B136664B}"/>
              </a:ext>
            </a:extLst>
          </p:cNvPr>
          <p:cNvSpPr>
            <a:spLocks noGrp="1"/>
          </p:cNvSpPr>
          <p:nvPr>
            <p:ph idx="1"/>
          </p:nvPr>
        </p:nvSpPr>
        <p:spPr/>
        <p:txBody>
          <a:bodyPr/>
          <a:lstStyle/>
          <a:p>
            <a:r>
              <a:rPr lang="en-US" dirty="0"/>
              <a:t>In the case of IP, the state grants a negative to an inventor or artist over the factories and printing presses of everyone else</a:t>
            </a:r>
          </a:p>
          <a:p>
            <a:r>
              <a:rPr lang="en-US" dirty="0"/>
              <a:t>This is a </a:t>
            </a:r>
            <a:r>
              <a:rPr lang="en-US" b="1" i="1" dirty="0"/>
              <a:t>taking</a:t>
            </a:r>
            <a:r>
              <a:rPr lang="en-US" dirty="0"/>
              <a:t> of the property rights of those affected by the patent or copyright</a:t>
            </a:r>
          </a:p>
          <a:p>
            <a:r>
              <a:rPr lang="en-US" dirty="0"/>
              <a:t>The patent and copyright are </a:t>
            </a:r>
            <a:r>
              <a:rPr lang="en-US" b="1" i="1" dirty="0"/>
              <a:t>nonconsensual negative easements</a:t>
            </a:r>
          </a:p>
          <a:p>
            <a:r>
              <a:rPr lang="en-US" dirty="0"/>
              <a:t>Just as a football tackle is fine but an unconsented to attack is aggression, so a voluntary negative easement is fine but a nonconsensual negative easement imposed by the state is aggression and trespass against property rights</a:t>
            </a:r>
            <a:endParaRPr lang="en-US" dirty="0">
              <a:hlinkClick r:id="rId2"/>
            </a:endParaRPr>
          </a:p>
          <a:p>
            <a:pPr lvl="1"/>
            <a:r>
              <a:rPr lang="en-US" dirty="0">
                <a:hlinkClick r:id="rId2"/>
              </a:rPr>
              <a:t>Intellectual Property Rights as Negative Servitudes</a:t>
            </a:r>
            <a:r>
              <a:rPr lang="en-US" dirty="0"/>
              <a:t> </a:t>
            </a:r>
          </a:p>
        </p:txBody>
      </p:sp>
    </p:spTree>
    <p:extLst>
      <p:ext uri="{BB962C8B-B14F-4D97-AF65-F5344CB8AC3E}">
        <p14:creationId xmlns:p14="http://schemas.microsoft.com/office/powerpoint/2010/main" val="699674380"/>
      </p:ext>
    </p:extLst>
  </p:cSld>
  <p:clrMapOvr>
    <a:masterClrMapping/>
  </p:clrMapOvr>
  <p:transition>
    <p:pull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63DC2-BA4B-C957-7066-663B29A41A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49230A-DD95-681A-C115-3235CED64FE8}"/>
              </a:ext>
            </a:extLst>
          </p:cNvPr>
          <p:cNvSpPr>
            <a:spLocks noGrp="1"/>
          </p:cNvSpPr>
          <p:nvPr>
            <p:ph type="title"/>
          </p:nvPr>
        </p:nvSpPr>
        <p:spPr/>
        <p:txBody>
          <a:bodyPr/>
          <a:lstStyle/>
          <a:p>
            <a:r>
              <a:rPr lang="en-US" dirty="0"/>
              <a:t>IP as Negative Easements</a:t>
            </a:r>
          </a:p>
        </p:txBody>
      </p:sp>
      <p:sp>
        <p:nvSpPr>
          <p:cNvPr id="3" name="Content Placeholder 2">
            <a:extLst>
              <a:ext uri="{FF2B5EF4-FFF2-40B4-BE49-F238E27FC236}">
                <a16:creationId xmlns:a16="http://schemas.microsoft.com/office/drawing/2014/main" id="{A3C217B3-28CB-5C6C-EDA1-8BAE8B25DC7F}"/>
              </a:ext>
            </a:extLst>
          </p:cNvPr>
          <p:cNvSpPr>
            <a:spLocks noGrp="1"/>
          </p:cNvSpPr>
          <p:nvPr>
            <p:ph idx="1"/>
          </p:nvPr>
        </p:nvSpPr>
        <p:spPr/>
        <p:txBody>
          <a:bodyPr/>
          <a:lstStyle/>
          <a:p>
            <a:r>
              <a:rPr lang="en-US" dirty="0"/>
              <a:t>So you can see that having a clear understanding of the nature, basis, function, and origin of property rights helps to see the fundamental problem with IP rights</a:t>
            </a:r>
          </a:p>
          <a:p>
            <a:r>
              <a:rPr lang="en-US" dirty="0"/>
              <a:t>IP rights violate property rights</a:t>
            </a:r>
          </a:p>
          <a:p>
            <a:r>
              <a:rPr lang="en-US" dirty="0"/>
              <a:t>They are unjust and should be abolished</a:t>
            </a:r>
          </a:p>
          <a:p>
            <a:r>
              <a:rPr lang="en-US" dirty="0"/>
              <a:t>Copyright distorts culture, restricts freedom of speech and of the press</a:t>
            </a:r>
          </a:p>
          <a:p>
            <a:pPr lvl="1"/>
            <a:r>
              <a:rPr lang="en-US" dirty="0"/>
              <a:t>And threatens internet freedom (websites being shut down, </a:t>
            </a:r>
            <a:r>
              <a:rPr lang="en-US" dirty="0" err="1"/>
              <a:t>youtube</a:t>
            </a:r>
            <a:r>
              <a:rPr lang="en-US" dirty="0"/>
              <a:t> videos taken down)</a:t>
            </a:r>
          </a:p>
          <a:p>
            <a:pPr lvl="1"/>
            <a:r>
              <a:rPr lang="en-US" dirty="0"/>
              <a:t>“</a:t>
            </a:r>
            <a:r>
              <a:rPr lang="en-US" dirty="0">
                <a:hlinkClick r:id="rId2"/>
              </a:rPr>
              <a:t>Copyright is Unconstitutional</a:t>
            </a:r>
            <a:r>
              <a:rPr lang="en-US" dirty="0"/>
              <a:t>”</a:t>
            </a:r>
          </a:p>
          <a:p>
            <a:r>
              <a:rPr lang="en-US" dirty="0"/>
              <a:t>Patent law distorts and impedes innovation</a:t>
            </a:r>
          </a:p>
          <a:p>
            <a:pPr lvl="1"/>
            <a:r>
              <a:rPr lang="en-US" dirty="0"/>
              <a:t>Impoverishes the human race because the only reason we are richer than the Romans is the accumulation of technical knowledge</a:t>
            </a:r>
          </a:p>
        </p:txBody>
      </p:sp>
    </p:spTree>
    <p:extLst>
      <p:ext uri="{BB962C8B-B14F-4D97-AF65-F5344CB8AC3E}">
        <p14:creationId xmlns:p14="http://schemas.microsoft.com/office/powerpoint/2010/main" val="798521381"/>
      </p:ext>
    </p:extLst>
  </p:cSld>
  <p:clrMapOvr>
    <a:masterClrMapping/>
  </p:clrMapOvr>
  <p:transition>
    <p:pull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44770-8308-0CC1-8DD7-786BB85D62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8F4D29-72C0-7105-E74B-0C165D06B5D0}"/>
              </a:ext>
            </a:extLst>
          </p:cNvPr>
          <p:cNvSpPr>
            <a:spLocks noGrp="1"/>
          </p:cNvSpPr>
          <p:nvPr>
            <p:ph type="title"/>
          </p:nvPr>
        </p:nvSpPr>
        <p:spPr/>
        <p:txBody>
          <a:bodyPr/>
          <a:lstStyle/>
          <a:p>
            <a:r>
              <a:rPr lang="en-US" dirty="0"/>
              <a:t>Further Reading: Libertarianism</a:t>
            </a:r>
          </a:p>
        </p:txBody>
      </p:sp>
      <p:sp>
        <p:nvSpPr>
          <p:cNvPr id="3" name="Content Placeholder 2">
            <a:extLst>
              <a:ext uri="{FF2B5EF4-FFF2-40B4-BE49-F238E27FC236}">
                <a16:creationId xmlns:a16="http://schemas.microsoft.com/office/drawing/2014/main" id="{0D9ADECD-190A-AB21-8A59-148E93868B71}"/>
              </a:ext>
            </a:extLst>
          </p:cNvPr>
          <p:cNvSpPr>
            <a:spLocks noGrp="1"/>
          </p:cNvSpPr>
          <p:nvPr>
            <p:ph idx="1"/>
          </p:nvPr>
        </p:nvSpPr>
        <p:spPr/>
        <p:txBody>
          <a:bodyPr/>
          <a:lstStyle/>
          <a:p>
            <a:r>
              <a:rPr lang="en-US" dirty="0"/>
              <a:t>Stephan Kinsella, </a:t>
            </a:r>
            <a:r>
              <a:rPr lang="en-US" i="1" dirty="0">
                <a:hlinkClick r:id="rId2"/>
              </a:rPr>
              <a:t>Legal Foundations of a Free Society</a:t>
            </a:r>
            <a:r>
              <a:rPr lang="en-US" dirty="0"/>
              <a:t> (Houston, Texas: </a:t>
            </a:r>
            <a:r>
              <a:rPr lang="en-US" dirty="0" err="1"/>
              <a:t>Papinian</a:t>
            </a:r>
            <a:r>
              <a:rPr lang="en-US" dirty="0"/>
              <a:t> Press, 2023; </a:t>
            </a:r>
            <a:r>
              <a:rPr lang="en-US" dirty="0">
                <a:hlinkClick r:id="rId2"/>
              </a:rPr>
              <a:t>https://stephankinsella.com/lffs/</a:t>
            </a:r>
            <a:r>
              <a:rPr lang="en-US" dirty="0"/>
              <a:t>)</a:t>
            </a:r>
          </a:p>
          <a:p>
            <a:r>
              <a:rPr lang="en-US" dirty="0"/>
              <a:t>Kinsella, </a:t>
            </a:r>
            <a:r>
              <a:rPr lang="en-US" dirty="0">
                <a:hlinkClick r:id="rId2"/>
              </a:rPr>
              <a:t>The Greatest Libertarian Books</a:t>
            </a:r>
            <a:r>
              <a:rPr lang="en-US" dirty="0"/>
              <a:t>, </a:t>
            </a:r>
            <a:r>
              <a:rPr lang="en-US" dirty="0">
                <a:hlinkClick r:id="rId2"/>
              </a:rPr>
              <a:t>https://stephankinsella.com/lffs/</a:t>
            </a:r>
            <a:r>
              <a:rPr lang="en-US" dirty="0"/>
              <a:t> </a:t>
            </a:r>
          </a:p>
          <a:p>
            <a:r>
              <a:rPr lang="en-US" dirty="0"/>
              <a:t>“</a:t>
            </a:r>
            <a:r>
              <a:rPr lang="en-US" dirty="0">
                <a:hlinkClick r:id="rId3"/>
              </a:rPr>
              <a:t>Libertarian Legal Theory: Property, Conflict, and Society</a:t>
            </a:r>
            <a:r>
              <a:rPr lang="en-US" dirty="0"/>
              <a:t>” (Mises Academy, 2011; 6 lectures)  </a:t>
            </a:r>
            <a:r>
              <a:rPr lang="en-US" dirty="0">
                <a:hlinkClick r:id="rId4"/>
              </a:rPr>
              <a:t>https://stephankinsella.com/kinsella-on-liberty-podcast/</a:t>
            </a:r>
            <a:r>
              <a:rPr lang="en-US" dirty="0"/>
              <a:t> </a:t>
            </a:r>
          </a:p>
        </p:txBody>
      </p:sp>
    </p:spTree>
    <p:extLst>
      <p:ext uri="{BB962C8B-B14F-4D97-AF65-F5344CB8AC3E}">
        <p14:creationId xmlns:p14="http://schemas.microsoft.com/office/powerpoint/2010/main" val="2374020706"/>
      </p:ext>
    </p:extLst>
  </p:cSld>
  <p:clrMapOvr>
    <a:masterClrMapping/>
  </p:clrMapOvr>
  <p:transition>
    <p:pull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CD7C36-A7BC-69CE-D0FB-AB50E6CFEB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E3E5B0-0FA8-CB12-3432-6BD9F72920C6}"/>
              </a:ext>
            </a:extLst>
          </p:cNvPr>
          <p:cNvSpPr>
            <a:spLocks noGrp="1"/>
          </p:cNvSpPr>
          <p:nvPr>
            <p:ph type="title"/>
          </p:nvPr>
        </p:nvSpPr>
        <p:spPr/>
        <p:txBody>
          <a:bodyPr/>
          <a:lstStyle/>
          <a:p>
            <a:r>
              <a:rPr lang="en-US" dirty="0"/>
              <a:t>Further Reading: IP</a:t>
            </a:r>
          </a:p>
        </p:txBody>
      </p:sp>
      <p:sp>
        <p:nvSpPr>
          <p:cNvPr id="3" name="Content Placeholder 2">
            <a:extLst>
              <a:ext uri="{FF2B5EF4-FFF2-40B4-BE49-F238E27FC236}">
                <a16:creationId xmlns:a16="http://schemas.microsoft.com/office/drawing/2014/main" id="{725ABFD5-B53F-C6C6-4231-ECF9BA80860F}"/>
              </a:ext>
            </a:extLst>
          </p:cNvPr>
          <p:cNvSpPr>
            <a:spLocks noGrp="1"/>
          </p:cNvSpPr>
          <p:nvPr>
            <p:ph idx="1"/>
          </p:nvPr>
        </p:nvSpPr>
        <p:spPr/>
        <p:txBody>
          <a:bodyPr/>
          <a:lstStyle/>
          <a:p>
            <a:r>
              <a:rPr lang="en-US" dirty="0"/>
              <a:t>Critique of IP</a:t>
            </a:r>
          </a:p>
          <a:p>
            <a:pPr lvl="1"/>
            <a:r>
              <a:rPr lang="en-US" dirty="0"/>
              <a:t>Part IV of my book, </a:t>
            </a:r>
            <a:r>
              <a:rPr lang="en-US" i="1" dirty="0"/>
              <a:t>LFFS</a:t>
            </a:r>
          </a:p>
          <a:p>
            <a:pPr lvl="1"/>
            <a:r>
              <a:rPr lang="en-US" i="1" dirty="0"/>
              <a:t>You Can’t Own Ideas: Essays on Intellectual Property</a:t>
            </a:r>
            <a:r>
              <a:rPr lang="en-US" dirty="0"/>
              <a:t> (</a:t>
            </a:r>
            <a:r>
              <a:rPr lang="en-US" dirty="0" err="1"/>
              <a:t>Papinian</a:t>
            </a:r>
            <a:r>
              <a:rPr lang="en-US" dirty="0"/>
              <a:t> Press, 2023)</a:t>
            </a:r>
          </a:p>
          <a:p>
            <a:pPr lvl="1"/>
            <a:r>
              <a:rPr lang="en-US" i="1" dirty="0"/>
              <a:t>The Anti-IP Reader: Free Market Critiques of Intellectual Property</a:t>
            </a:r>
            <a:r>
              <a:rPr lang="en-US" dirty="0"/>
              <a:t> (</a:t>
            </a:r>
            <a:r>
              <a:rPr lang="en-US" dirty="0" err="1"/>
              <a:t>Papinian</a:t>
            </a:r>
            <a:r>
              <a:rPr lang="en-US" dirty="0"/>
              <a:t> Press, 2023)</a:t>
            </a:r>
          </a:p>
          <a:p>
            <a:pPr lvl="1"/>
            <a:r>
              <a:rPr lang="en-US" dirty="0"/>
              <a:t>Other resources at </a:t>
            </a:r>
            <a:r>
              <a:rPr lang="en-US" dirty="0">
                <a:hlinkClick r:id="rId2"/>
              </a:rPr>
              <a:t>https://c4sif.org/resources</a:t>
            </a:r>
            <a:r>
              <a:rPr lang="en-US" dirty="0"/>
              <a:t> </a:t>
            </a:r>
          </a:p>
          <a:p>
            <a:pPr lvl="1"/>
            <a:r>
              <a:rPr lang="en-US" dirty="0"/>
              <a:t>“</a:t>
            </a:r>
            <a:r>
              <a:rPr lang="en-US" dirty="0">
                <a:hlinkClick r:id="rId3"/>
              </a:rPr>
              <a:t>Rethinking Intellectual Property: History, Theory, and Economics</a:t>
            </a:r>
            <a:r>
              <a:rPr lang="en-US" dirty="0"/>
              <a:t>” (Mises Academy, 2011; 6 lectures)</a:t>
            </a:r>
          </a:p>
          <a:p>
            <a:r>
              <a:rPr lang="en-US" dirty="0"/>
              <a:t>IP tutorials (on IP law)</a:t>
            </a:r>
          </a:p>
          <a:p>
            <a:pPr lvl="1"/>
            <a:r>
              <a:rPr lang="en-US" dirty="0"/>
              <a:t>KOL409 | IP Law Tutorial, Part 1: Patent Law</a:t>
            </a:r>
          </a:p>
          <a:p>
            <a:pPr lvl="1"/>
            <a:r>
              <a:rPr lang="en-US" dirty="0"/>
              <a:t>KOL411 | IP Law Tutorial, Part 2: Copyright Law</a:t>
            </a:r>
          </a:p>
          <a:p>
            <a:pPr lvl="1"/>
            <a:r>
              <a:rPr lang="en-US" dirty="0"/>
              <a:t>KOL412 | IP Law Tutorial, Part 3: Trademark, Trade Secret, and Other</a:t>
            </a:r>
          </a:p>
          <a:p>
            <a:pPr lvl="1"/>
            <a:r>
              <a:rPr lang="en-US" dirty="0">
                <a:hlinkClick r:id="rId2"/>
              </a:rPr>
              <a:t>https://c4sif.org/resources</a:t>
            </a:r>
            <a:endParaRPr lang="en-US" dirty="0"/>
          </a:p>
        </p:txBody>
      </p:sp>
    </p:spTree>
    <p:extLst>
      <p:ext uri="{BB962C8B-B14F-4D97-AF65-F5344CB8AC3E}">
        <p14:creationId xmlns:p14="http://schemas.microsoft.com/office/powerpoint/2010/main" val="2316089034"/>
      </p:ext>
    </p:extLst>
  </p:cSld>
  <p:clrMapOvr>
    <a:masterClrMapping/>
  </p:clrMapOvr>
  <p:transition>
    <p:pull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622695-F5F4-5538-1871-D167991438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BE0ACA-6006-9DEB-ACB8-B4DA98F5F2D8}"/>
              </a:ext>
            </a:extLst>
          </p:cNvPr>
          <p:cNvSpPr>
            <a:spLocks noGrp="1"/>
          </p:cNvSpPr>
          <p:nvPr>
            <p:ph type="title"/>
          </p:nvPr>
        </p:nvSpPr>
        <p:spPr/>
        <p:txBody>
          <a:bodyPr/>
          <a:lstStyle/>
          <a:p>
            <a:r>
              <a:rPr lang="en-US" dirty="0"/>
              <a:t>Science: Different Types </a:t>
            </a:r>
          </a:p>
        </p:txBody>
      </p:sp>
      <p:sp>
        <p:nvSpPr>
          <p:cNvPr id="3" name="Content Placeholder 2">
            <a:extLst>
              <a:ext uri="{FF2B5EF4-FFF2-40B4-BE49-F238E27FC236}">
                <a16:creationId xmlns:a16="http://schemas.microsoft.com/office/drawing/2014/main" id="{0FE2D428-4E90-E71F-8034-233FD26CD625}"/>
              </a:ext>
            </a:extLst>
          </p:cNvPr>
          <p:cNvSpPr>
            <a:spLocks noGrp="1"/>
          </p:cNvSpPr>
          <p:nvPr>
            <p:ph idx="1"/>
          </p:nvPr>
        </p:nvSpPr>
        <p:spPr/>
        <p:txBody>
          <a:bodyPr/>
          <a:lstStyle/>
          <a:p>
            <a:pPr lvl="0"/>
            <a:r>
              <a:rPr lang="en-US" dirty="0"/>
              <a:t>“Science” used to be a broad term that could encompass both the natural sciences (which study causal laws) and teleological phenomenon—those related to purposive human action: </a:t>
            </a:r>
          </a:p>
          <a:p>
            <a:pPr lvl="1"/>
            <a:r>
              <a:rPr lang="en-US" dirty="0"/>
              <a:t>Science, from Latin </a:t>
            </a:r>
            <a:r>
              <a:rPr lang="en-US" i="1" dirty="0" err="1"/>
              <a:t>scientia</a:t>
            </a:r>
            <a:r>
              <a:rPr lang="en-US" dirty="0"/>
              <a:t> or “knowledge” </a:t>
            </a:r>
          </a:p>
          <a:p>
            <a:pPr lvl="1"/>
            <a:r>
              <a:rPr lang="en-US" dirty="0"/>
              <a:t>Scienter, conscience (“with knowledge”)</a:t>
            </a:r>
          </a:p>
          <a:p>
            <a:pPr lvl="1"/>
            <a:r>
              <a:rPr lang="en-US" dirty="0"/>
              <a:t>US Constitution: “The Congress shall have Power . . . ] To promote the Progress of </a:t>
            </a:r>
            <a:r>
              <a:rPr lang="en-US" b="1" dirty="0"/>
              <a:t>Science</a:t>
            </a:r>
            <a:r>
              <a:rPr lang="en-US" dirty="0"/>
              <a:t> and </a:t>
            </a:r>
            <a:r>
              <a:rPr lang="en-US" b="1" dirty="0"/>
              <a:t>useful Arts</a:t>
            </a:r>
            <a:r>
              <a:rPr lang="en-US" dirty="0"/>
              <a:t>, by securing for limited Times to </a:t>
            </a:r>
            <a:r>
              <a:rPr lang="en-US" b="1" dirty="0"/>
              <a:t>Authors and Inventors</a:t>
            </a:r>
            <a:r>
              <a:rPr lang="en-US" dirty="0"/>
              <a:t> the exclusive Right to their respective </a:t>
            </a:r>
            <a:r>
              <a:rPr lang="en-US" b="1" dirty="0"/>
              <a:t>Writings and Discoveries</a:t>
            </a:r>
            <a:r>
              <a:rPr lang="en-US" dirty="0"/>
              <a:t>.” </a:t>
            </a:r>
          </a:p>
          <a:p>
            <a:pPr lvl="1"/>
            <a:endParaRPr lang="en-US" dirty="0"/>
          </a:p>
        </p:txBody>
      </p:sp>
      <p:graphicFrame>
        <p:nvGraphicFramePr>
          <p:cNvPr id="4" name="Table 3">
            <a:extLst>
              <a:ext uri="{FF2B5EF4-FFF2-40B4-BE49-F238E27FC236}">
                <a16:creationId xmlns:a16="http://schemas.microsoft.com/office/drawing/2014/main" id="{59E4FA03-3EDE-C8FB-3222-796040482F69}"/>
              </a:ext>
            </a:extLst>
          </p:cNvPr>
          <p:cNvGraphicFramePr>
            <a:graphicFrameLocks noGrp="1"/>
          </p:cNvGraphicFramePr>
          <p:nvPr>
            <p:extLst>
              <p:ext uri="{D42A27DB-BD31-4B8C-83A1-F6EECF244321}">
                <p14:modId xmlns:p14="http://schemas.microsoft.com/office/powerpoint/2010/main" val="3493509921"/>
              </p:ext>
            </p:extLst>
          </p:nvPr>
        </p:nvGraphicFramePr>
        <p:xfrm>
          <a:off x="1143000" y="4495800"/>
          <a:ext cx="7239000" cy="1295400"/>
        </p:xfrm>
        <a:graphic>
          <a:graphicData uri="http://schemas.openxmlformats.org/drawingml/2006/table">
            <a:tbl>
              <a:tblPr firstRow="1" firstCol="1" bandRow="1">
                <a:tableStyleId>{5C22544A-7EE6-4342-B048-85BDC9FD1C3A}</a:tableStyleId>
              </a:tblPr>
              <a:tblGrid>
                <a:gridCol w="3619500">
                  <a:extLst>
                    <a:ext uri="{9D8B030D-6E8A-4147-A177-3AD203B41FA5}">
                      <a16:colId xmlns:a16="http://schemas.microsoft.com/office/drawing/2014/main" val="2620757362"/>
                    </a:ext>
                  </a:extLst>
                </a:gridCol>
                <a:gridCol w="3619500">
                  <a:extLst>
                    <a:ext uri="{9D8B030D-6E8A-4147-A177-3AD203B41FA5}">
                      <a16:colId xmlns:a16="http://schemas.microsoft.com/office/drawing/2014/main" val="2418941289"/>
                    </a:ext>
                  </a:extLst>
                </a:gridCol>
              </a:tblGrid>
              <a:tr h="431800">
                <a:tc>
                  <a:txBody>
                    <a:bodyPr/>
                    <a:lstStyle/>
                    <a:p>
                      <a:pPr marL="742950" marR="0" lvl="1" indent="-285750">
                        <a:buFont typeface="Courier New" panose="02070309020205020404" pitchFamily="49" charset="0"/>
                        <a:buChar char="o"/>
                      </a:pPr>
                      <a:r>
                        <a:rPr lang="en-US" sz="2000" b="1" kern="100" dirty="0">
                          <a:solidFill>
                            <a:srgbClr val="C00000"/>
                          </a:solidFill>
                          <a:effectLst/>
                        </a:rPr>
                        <a:t>Science </a:t>
                      </a:r>
                      <a:endParaRPr lang="en-US" sz="2000" b="1" kern="100" dirty="0">
                        <a:solidFill>
                          <a:srgbClr val="C00000"/>
                        </a:solidFill>
                        <a:effectLst/>
                        <a:latin typeface="Adobe Caslon Pro Bold" panose="0205050205050A020403" pitchFamily="18" charset="0"/>
                        <a:ea typeface="Calibri" panose="020F0502020204030204" pitchFamily="34" charset="0"/>
                        <a:cs typeface="Times New Roman" panose="02020603050405020304" pitchFamily="18" charset="0"/>
                      </a:endParaRPr>
                    </a:p>
                  </a:txBody>
                  <a:tcPr marL="68580" marR="68580" marT="0" marB="0">
                    <a:solidFill>
                      <a:schemeClr val="accent3"/>
                    </a:solidFill>
                  </a:tcPr>
                </a:tc>
                <a:tc>
                  <a:txBody>
                    <a:bodyPr/>
                    <a:lstStyle/>
                    <a:p>
                      <a:pPr marL="742950" marR="0" lvl="1" indent="-285750">
                        <a:buFont typeface="Courier New" panose="02070309020205020404" pitchFamily="49" charset="0"/>
                        <a:buChar char="o"/>
                      </a:pPr>
                      <a:r>
                        <a:rPr lang="en-US" sz="2000" b="1" kern="100" dirty="0">
                          <a:solidFill>
                            <a:srgbClr val="C00000"/>
                          </a:solidFill>
                          <a:effectLst/>
                        </a:rPr>
                        <a:t>useful Arts</a:t>
                      </a:r>
                      <a:endParaRPr lang="en-US" sz="2000" b="1" kern="100" dirty="0">
                        <a:solidFill>
                          <a:srgbClr val="C00000"/>
                        </a:solidFill>
                        <a:effectLst/>
                        <a:latin typeface="Adobe Caslon Pro Bold" panose="0205050205050A020403" pitchFamily="18" charset="0"/>
                        <a:ea typeface="Calibri" panose="020F0502020204030204" pitchFamily="34" charset="0"/>
                        <a:cs typeface="Times New Roman" panose="02020603050405020304" pitchFamily="18" charset="0"/>
                      </a:endParaRPr>
                    </a:p>
                  </a:txBody>
                  <a:tcPr marL="68580" marR="68580" marT="0" marB="0">
                    <a:solidFill>
                      <a:schemeClr val="accent3"/>
                    </a:solidFill>
                  </a:tcPr>
                </a:tc>
                <a:extLst>
                  <a:ext uri="{0D108BD9-81ED-4DB2-BD59-A6C34878D82A}">
                    <a16:rowId xmlns:a16="http://schemas.microsoft.com/office/drawing/2014/main" val="2252384170"/>
                  </a:ext>
                </a:extLst>
              </a:tr>
              <a:tr h="431800">
                <a:tc>
                  <a:txBody>
                    <a:bodyPr/>
                    <a:lstStyle/>
                    <a:p>
                      <a:pPr marL="742950" marR="0" lvl="1" indent="-285750">
                        <a:buFont typeface="Courier New" panose="02070309020205020404" pitchFamily="49" charset="0"/>
                        <a:buChar char="o"/>
                      </a:pPr>
                      <a:r>
                        <a:rPr lang="en-US" sz="2000" b="1" kern="100" dirty="0">
                          <a:solidFill>
                            <a:srgbClr val="C00000"/>
                          </a:solidFill>
                          <a:effectLst/>
                        </a:rPr>
                        <a:t>Authors </a:t>
                      </a:r>
                      <a:endParaRPr lang="en-US" sz="2000" b="1" kern="100" dirty="0">
                        <a:solidFill>
                          <a:srgbClr val="C00000"/>
                        </a:solidFill>
                        <a:effectLst/>
                        <a:latin typeface="Adobe Caslon Pro Bold" panose="0205050205050A020403" pitchFamily="18" charset="0"/>
                        <a:ea typeface="Calibri" panose="020F0502020204030204" pitchFamily="34" charset="0"/>
                        <a:cs typeface="Times New Roman" panose="02020603050405020304" pitchFamily="18" charset="0"/>
                      </a:endParaRPr>
                    </a:p>
                  </a:txBody>
                  <a:tcPr marL="68580" marR="68580" marT="0" marB="0">
                    <a:solidFill>
                      <a:schemeClr val="accent3"/>
                    </a:solidFill>
                  </a:tcPr>
                </a:tc>
                <a:tc>
                  <a:txBody>
                    <a:bodyPr/>
                    <a:lstStyle/>
                    <a:p>
                      <a:pPr marL="742950" marR="0" lvl="1" indent="-285750">
                        <a:buFont typeface="Courier New" panose="02070309020205020404" pitchFamily="49" charset="0"/>
                        <a:buChar char="o"/>
                      </a:pPr>
                      <a:r>
                        <a:rPr lang="en-US" sz="2000" b="1" kern="100" dirty="0">
                          <a:solidFill>
                            <a:srgbClr val="C00000"/>
                          </a:solidFill>
                          <a:effectLst/>
                        </a:rPr>
                        <a:t>Inventors</a:t>
                      </a:r>
                      <a:endParaRPr lang="en-US" sz="2000" b="1" kern="100" dirty="0">
                        <a:solidFill>
                          <a:srgbClr val="C00000"/>
                        </a:solidFill>
                        <a:effectLst/>
                        <a:latin typeface="Adobe Caslon Pro Bold" panose="0205050205050A020403" pitchFamily="18" charset="0"/>
                        <a:ea typeface="Calibri" panose="020F0502020204030204" pitchFamily="34" charset="0"/>
                        <a:cs typeface="Times New Roman" panose="02020603050405020304" pitchFamily="18" charset="0"/>
                      </a:endParaRPr>
                    </a:p>
                  </a:txBody>
                  <a:tcPr marL="68580" marR="68580" marT="0" marB="0">
                    <a:solidFill>
                      <a:schemeClr val="accent3"/>
                    </a:solidFill>
                  </a:tcPr>
                </a:tc>
                <a:extLst>
                  <a:ext uri="{0D108BD9-81ED-4DB2-BD59-A6C34878D82A}">
                    <a16:rowId xmlns:a16="http://schemas.microsoft.com/office/drawing/2014/main" val="1598306562"/>
                  </a:ext>
                </a:extLst>
              </a:tr>
              <a:tr h="431800">
                <a:tc>
                  <a:txBody>
                    <a:bodyPr/>
                    <a:lstStyle/>
                    <a:p>
                      <a:pPr marL="742950" marR="0" lvl="1" indent="-285750">
                        <a:buFont typeface="Courier New" panose="02070309020205020404" pitchFamily="49" charset="0"/>
                        <a:buChar char="o"/>
                      </a:pPr>
                      <a:r>
                        <a:rPr lang="en-US" sz="2000" b="1" kern="100" dirty="0">
                          <a:solidFill>
                            <a:srgbClr val="C00000"/>
                          </a:solidFill>
                          <a:effectLst/>
                        </a:rPr>
                        <a:t>Writings </a:t>
                      </a:r>
                      <a:endParaRPr lang="en-US" sz="2000" b="1" kern="100" dirty="0">
                        <a:solidFill>
                          <a:srgbClr val="C00000"/>
                        </a:solidFill>
                        <a:effectLst/>
                        <a:latin typeface="Adobe Caslon Pro Bold" panose="0205050205050A020403" pitchFamily="18" charset="0"/>
                        <a:ea typeface="Calibri" panose="020F0502020204030204" pitchFamily="34" charset="0"/>
                        <a:cs typeface="Times New Roman" panose="02020603050405020304" pitchFamily="18" charset="0"/>
                      </a:endParaRPr>
                    </a:p>
                  </a:txBody>
                  <a:tcPr marL="68580" marR="68580" marT="0" marB="0">
                    <a:solidFill>
                      <a:schemeClr val="accent3"/>
                    </a:solidFill>
                  </a:tcPr>
                </a:tc>
                <a:tc>
                  <a:txBody>
                    <a:bodyPr/>
                    <a:lstStyle/>
                    <a:p>
                      <a:pPr marL="742950" marR="0" lvl="1" indent="-285750">
                        <a:buFont typeface="Courier New" panose="02070309020205020404" pitchFamily="49" charset="0"/>
                        <a:buChar char="o"/>
                      </a:pPr>
                      <a:r>
                        <a:rPr lang="en-US" sz="2000" b="1" kern="100" dirty="0">
                          <a:solidFill>
                            <a:srgbClr val="C00000"/>
                          </a:solidFill>
                          <a:effectLst/>
                        </a:rPr>
                        <a:t>Discoveries</a:t>
                      </a:r>
                      <a:endParaRPr lang="en-US" sz="2000" b="1" kern="100" dirty="0">
                        <a:solidFill>
                          <a:srgbClr val="C00000"/>
                        </a:solidFill>
                        <a:effectLst/>
                        <a:latin typeface="Adobe Caslon Pro Bold" panose="0205050205050A020403" pitchFamily="18" charset="0"/>
                        <a:ea typeface="Calibri" panose="020F0502020204030204" pitchFamily="34" charset="0"/>
                        <a:cs typeface="Times New Roman" panose="02020603050405020304" pitchFamily="18" charset="0"/>
                      </a:endParaRPr>
                    </a:p>
                  </a:txBody>
                  <a:tcPr marL="68580" marR="68580" marT="0" marB="0">
                    <a:solidFill>
                      <a:schemeClr val="accent3"/>
                    </a:solidFill>
                  </a:tcPr>
                </a:tc>
                <a:extLst>
                  <a:ext uri="{0D108BD9-81ED-4DB2-BD59-A6C34878D82A}">
                    <a16:rowId xmlns:a16="http://schemas.microsoft.com/office/drawing/2014/main" val="1778462804"/>
                  </a:ext>
                </a:extLst>
              </a:tr>
            </a:tbl>
          </a:graphicData>
        </a:graphic>
      </p:graphicFrame>
      <p:sp>
        <p:nvSpPr>
          <p:cNvPr id="5" name="Rectangle 1">
            <a:extLst>
              <a:ext uri="{FF2B5EF4-FFF2-40B4-BE49-F238E27FC236}">
                <a16:creationId xmlns:a16="http://schemas.microsoft.com/office/drawing/2014/main" id="{3C59BBBA-2DB6-F90E-4AB0-AFB5F71D7AD7}"/>
              </a:ext>
            </a:extLst>
          </p:cNvPr>
          <p:cNvSpPr>
            <a:spLocks noChangeArrowheads="1"/>
          </p:cNvSpPr>
          <p:nvPr/>
        </p:nvSpPr>
        <p:spPr bwMode="auto">
          <a:xfrm>
            <a:off x="1219200" y="4495165"/>
            <a:ext cx="11148834" cy="925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77140143"/>
      </p:ext>
    </p:extLst>
  </p:cSld>
  <p:clrMapOvr>
    <a:masterClrMapping/>
  </p:clrMapOvr>
  <p:transition>
    <p:pull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52B5B0-87A8-AAF6-487C-B29F5D2A37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1DDE3E-5619-A0A3-451A-73F31511C000}"/>
              </a:ext>
            </a:extLst>
          </p:cNvPr>
          <p:cNvSpPr>
            <a:spLocks noGrp="1"/>
          </p:cNvSpPr>
          <p:nvPr>
            <p:ph type="title"/>
          </p:nvPr>
        </p:nvSpPr>
        <p:spPr>
          <a:xfrm>
            <a:off x="301625" y="0"/>
            <a:ext cx="8540750" cy="838200"/>
          </a:xfrm>
        </p:spPr>
        <p:txBody>
          <a:bodyPr/>
          <a:lstStyle/>
          <a:p>
            <a:r>
              <a:rPr lang="en-US" dirty="0"/>
              <a:t>Science: Different Types</a:t>
            </a:r>
          </a:p>
        </p:txBody>
      </p:sp>
      <p:sp>
        <p:nvSpPr>
          <p:cNvPr id="3" name="Content Placeholder 2">
            <a:extLst>
              <a:ext uri="{FF2B5EF4-FFF2-40B4-BE49-F238E27FC236}">
                <a16:creationId xmlns:a16="http://schemas.microsoft.com/office/drawing/2014/main" id="{0052F4B4-C035-4ECC-6ABB-5E182106EF04}"/>
              </a:ext>
            </a:extLst>
          </p:cNvPr>
          <p:cNvSpPr>
            <a:spLocks noGrp="1"/>
          </p:cNvSpPr>
          <p:nvPr>
            <p:ph idx="1"/>
          </p:nvPr>
        </p:nvSpPr>
        <p:spPr>
          <a:xfrm>
            <a:off x="301625" y="762000"/>
            <a:ext cx="8540750" cy="5105400"/>
          </a:xfrm>
        </p:spPr>
        <p:txBody>
          <a:bodyPr/>
          <a:lstStyle/>
          <a:p>
            <a:r>
              <a:rPr lang="en-US" dirty="0"/>
              <a:t>In past ages any systematic study of a topic was viewed as a science: not only the causal or natural sciences, but morality or ethics, aesthetics, and so on.</a:t>
            </a:r>
          </a:p>
          <a:p>
            <a:r>
              <a:rPr lang="en-US" dirty="0"/>
              <a:t>The success of the causal natural sciences (physics, chemistry etc.) led to the rise of logical positivism and empiricism</a:t>
            </a:r>
          </a:p>
          <a:p>
            <a:pPr lvl="1"/>
            <a:r>
              <a:rPr lang="en-US" dirty="0"/>
              <a:t>Karl Popper</a:t>
            </a:r>
          </a:p>
          <a:p>
            <a:pPr lvl="1"/>
            <a:r>
              <a:rPr lang="en-US" dirty="0"/>
              <a:t>The elevation of the “scientific method” as “real science”</a:t>
            </a:r>
          </a:p>
          <a:p>
            <a:pPr lvl="1"/>
            <a:r>
              <a:rPr lang="en-US" dirty="0"/>
              <a:t>Economics started adopting the methods of the natural sciences—doing falsifiable experiments, econometrics, formulating economic laws in the form of mathematical equations—to appear to be “scientific”</a:t>
            </a:r>
          </a:p>
          <a:p>
            <a:pPr lvl="1"/>
            <a:r>
              <a:rPr lang="en-US" dirty="0"/>
              <a:t>The Austrian school of economics most sound view of the distinct sciences pertaining to different realms of knowledge, and critical of the monism of the current dominant empiricism</a:t>
            </a:r>
          </a:p>
          <a:p>
            <a:pPr lvl="3"/>
            <a:r>
              <a:rPr lang="en-US" dirty="0">
                <a:effectLst/>
                <a:latin typeface="Arial" panose="020B0604020202020204" pitchFamily="34" charset="0"/>
                <a:ea typeface="Calibri" panose="020F0502020204030204" pitchFamily="34" charset="0"/>
              </a:rPr>
              <a:t>Ludwig von Mises, </a:t>
            </a:r>
            <a:r>
              <a:rPr lang="en-US" i="1" u="sng" dirty="0">
                <a:solidFill>
                  <a:srgbClr val="0563C1"/>
                </a:solidFill>
                <a:effectLst/>
                <a:latin typeface="Arial" panose="020B0604020202020204" pitchFamily="34" charset="0"/>
                <a:ea typeface="Calibri" panose="020F0502020204030204" pitchFamily="34" charset="0"/>
                <a:hlinkClick r:id="rId2"/>
              </a:rPr>
              <a:t>Ultimate Foundation of Economic Science</a:t>
            </a:r>
            <a:r>
              <a:rPr lang="en-US" dirty="0">
                <a:effectLst/>
              </a:rPr>
              <a:t> </a:t>
            </a:r>
          </a:p>
          <a:p>
            <a:pPr lvl="3"/>
            <a:r>
              <a:rPr lang="en-US" kern="100" dirty="0">
                <a:effectLst/>
                <a:latin typeface="Arial" panose="020B0604020202020204" pitchFamily="34" charset="0"/>
                <a:ea typeface="Calibri" panose="020F0502020204030204" pitchFamily="34" charset="0"/>
                <a:cs typeface="Times New Roman" panose="02020603050405020304" pitchFamily="18" charset="0"/>
              </a:rPr>
              <a:t>Hans-Hermann Hoppe, </a:t>
            </a:r>
            <a:r>
              <a:rPr lang="en-US" i="1" kern="100" dirty="0">
                <a:effectLst/>
                <a:latin typeface="Arial" panose="020B0604020202020204" pitchFamily="34" charset="0"/>
                <a:ea typeface="Calibri" panose="020F0502020204030204" pitchFamily="34" charset="0"/>
                <a:cs typeface="Times New Roman" panose="02020603050405020304" pitchFamily="18" charset="0"/>
              </a:rPr>
              <a:t>Economic Science and the Austrian Method</a:t>
            </a:r>
            <a:r>
              <a:rPr lang="en-US" kern="100" dirty="0">
                <a:effectLst/>
                <a:latin typeface="Arial" panose="020B0604020202020204" pitchFamily="34" charset="0"/>
                <a:ea typeface="Calibri" panose="020F0502020204030204" pitchFamily="34" charset="0"/>
                <a:cs typeface="Times New Roman" panose="02020603050405020304" pitchFamily="18" charset="0"/>
              </a:rPr>
              <a:t>, </a:t>
            </a:r>
            <a:r>
              <a:rPr lang="en-US" i="1" kern="100" dirty="0">
                <a:effectLst/>
                <a:latin typeface="Arial" panose="020B0604020202020204" pitchFamily="34" charset="0"/>
                <a:ea typeface="Calibri" panose="020F0502020204030204" pitchFamily="34" charset="0"/>
                <a:cs typeface="Times New Roman" panose="02020603050405020304" pitchFamily="18" charset="0"/>
              </a:rPr>
              <a:t>A Theory of Socialism &amp; Capitalism</a:t>
            </a:r>
            <a:r>
              <a:rPr lang="en-US" kern="100" dirty="0">
                <a:effectLst/>
                <a:latin typeface="Arial" panose="020B0604020202020204" pitchFamily="34" charset="0"/>
                <a:ea typeface="Calibri" panose="020F0502020204030204" pitchFamily="34" charset="0"/>
                <a:cs typeface="Times New Roman" panose="02020603050405020304" pitchFamily="18" charset="0"/>
              </a:rPr>
              <a:t>, </a:t>
            </a:r>
            <a:r>
              <a:rPr lang="en-US" i="1" kern="100" dirty="0">
                <a:effectLst/>
                <a:latin typeface="Arial" panose="020B0604020202020204" pitchFamily="34" charset="0"/>
                <a:ea typeface="Calibri" panose="020F0502020204030204" pitchFamily="34" charset="0"/>
                <a:cs typeface="Times New Roman" panose="02020603050405020304" pitchFamily="18" charset="0"/>
              </a:rPr>
              <a:t>Economics &amp; Ethics of Private Property</a:t>
            </a:r>
            <a:r>
              <a:rPr lang="en-US" kern="100" dirty="0">
                <a:effectLst/>
                <a:latin typeface="Arial" panose="020B0604020202020204" pitchFamily="34" charset="0"/>
                <a:ea typeface="Calibri" panose="020F0502020204030204" pitchFamily="34" charset="0"/>
                <a:cs typeface="Times New Roman" panose="02020603050405020304" pitchFamily="18" charset="0"/>
              </a:rPr>
              <a:t>, </a:t>
            </a:r>
            <a:r>
              <a:rPr lang="en-US" i="1" kern="100" dirty="0">
                <a:effectLst/>
                <a:latin typeface="Arial" panose="020B0604020202020204" pitchFamily="34" charset="0"/>
                <a:ea typeface="Calibri" panose="020F0502020204030204" pitchFamily="34" charset="0"/>
                <a:cs typeface="Times New Roman" panose="02020603050405020304" pitchFamily="18" charset="0"/>
              </a:rPr>
              <a:t>The Great Fiction</a:t>
            </a:r>
            <a:r>
              <a:rPr lang="en-US" kern="100" dirty="0">
                <a:effectLst/>
                <a:latin typeface="Arial" panose="020B0604020202020204" pitchFamily="34" charset="0"/>
                <a:ea typeface="Calibri" panose="020F0502020204030204" pitchFamily="34" charset="0"/>
                <a:cs typeface="Times New Roman" panose="02020603050405020304" pitchFamily="18" charset="0"/>
              </a:rPr>
              <a:t> (</a:t>
            </a:r>
            <a:r>
              <a:rPr lang="en-US" u="sng" kern="1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https://hanshoppe.com/publications/</a:t>
            </a:r>
            <a:r>
              <a:rPr lang="en-US" kern="100" dirty="0">
                <a:effectLst/>
                <a:latin typeface="Arial" panose="020B0604020202020204" pitchFamily="34" charset="0"/>
                <a:ea typeface="Calibri" panose="020F0502020204030204" pitchFamily="34" charset="0"/>
                <a:cs typeface="Times New Roman" panose="02020603050405020304" pitchFamily="18" charset="0"/>
              </a:rPr>
              <a:t>)</a:t>
            </a:r>
            <a:endParaRPr lang="en-US" dirty="0"/>
          </a:p>
          <a:p>
            <a:endParaRPr lang="en-US" dirty="0"/>
          </a:p>
        </p:txBody>
      </p:sp>
    </p:spTree>
    <p:extLst>
      <p:ext uri="{BB962C8B-B14F-4D97-AF65-F5344CB8AC3E}">
        <p14:creationId xmlns:p14="http://schemas.microsoft.com/office/powerpoint/2010/main" val="3713764311"/>
      </p:ext>
    </p:extLst>
  </p:cSld>
  <p:clrMapOvr>
    <a:masterClrMapping/>
  </p:clrMapOvr>
  <p:transition>
    <p:pull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DFBB8-8611-AF01-3C1E-0BF5BDEEDC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CD2D0C-0012-1841-EC57-57A98496F939}"/>
              </a:ext>
            </a:extLst>
          </p:cNvPr>
          <p:cNvSpPr>
            <a:spLocks noGrp="1"/>
          </p:cNvSpPr>
          <p:nvPr>
            <p:ph type="title"/>
          </p:nvPr>
        </p:nvSpPr>
        <p:spPr/>
        <p:txBody>
          <a:bodyPr/>
          <a:lstStyle/>
          <a:p>
            <a:r>
              <a:rPr lang="en-US" dirty="0"/>
              <a:t>Types of Laws</a:t>
            </a:r>
          </a:p>
        </p:txBody>
      </p:sp>
      <p:sp>
        <p:nvSpPr>
          <p:cNvPr id="3" name="Content Placeholder 2">
            <a:extLst>
              <a:ext uri="{FF2B5EF4-FFF2-40B4-BE49-F238E27FC236}">
                <a16:creationId xmlns:a16="http://schemas.microsoft.com/office/drawing/2014/main" id="{423A1354-E15C-C51B-5B5B-068B598A2392}"/>
              </a:ext>
            </a:extLst>
          </p:cNvPr>
          <p:cNvSpPr>
            <a:spLocks noGrp="1"/>
          </p:cNvSpPr>
          <p:nvPr>
            <p:ph idx="1"/>
          </p:nvPr>
        </p:nvSpPr>
        <p:spPr/>
        <p:txBody>
          <a:bodyPr/>
          <a:lstStyle/>
          <a:p>
            <a:r>
              <a:rPr lang="en-US" dirty="0"/>
              <a:t>A “science” is any </a:t>
            </a:r>
            <a:r>
              <a:rPr lang="en-US" i="1" dirty="0"/>
              <a:t>systematic study</a:t>
            </a:r>
            <a:r>
              <a:rPr lang="en-US" dirty="0"/>
              <a:t> of a </a:t>
            </a:r>
            <a:r>
              <a:rPr lang="en-US" i="1" dirty="0"/>
              <a:t>realm of phenomena</a:t>
            </a:r>
          </a:p>
          <a:p>
            <a:r>
              <a:rPr lang="en-US" dirty="0"/>
              <a:t>Attempt to explain the </a:t>
            </a:r>
            <a:r>
              <a:rPr lang="en-US" i="1" dirty="0"/>
              <a:t>general laws </a:t>
            </a:r>
            <a:r>
              <a:rPr lang="en-US" dirty="0"/>
              <a:t>of that field</a:t>
            </a:r>
          </a:p>
          <a:p>
            <a:r>
              <a:rPr lang="en-US" dirty="0"/>
              <a:t>Laws can be </a:t>
            </a:r>
            <a:r>
              <a:rPr lang="en-US" i="1" dirty="0"/>
              <a:t>descriptive (factual)</a:t>
            </a:r>
            <a:r>
              <a:rPr lang="en-US" dirty="0"/>
              <a:t> or </a:t>
            </a:r>
            <a:r>
              <a:rPr lang="en-US" i="1" dirty="0"/>
              <a:t>prescriptive (normative)</a:t>
            </a:r>
            <a:endParaRPr lang="en-US" dirty="0"/>
          </a:p>
          <a:p>
            <a:r>
              <a:rPr lang="en-US" b="1" dirty="0"/>
              <a:t>Descriptive</a:t>
            </a:r>
            <a:r>
              <a:rPr lang="en-US" dirty="0"/>
              <a:t>:</a:t>
            </a:r>
          </a:p>
          <a:p>
            <a:pPr lvl="1"/>
            <a:r>
              <a:rPr lang="en-US" dirty="0"/>
              <a:t>Physics/causal (gravity)</a:t>
            </a:r>
          </a:p>
          <a:p>
            <a:pPr lvl="1"/>
            <a:r>
              <a:rPr lang="en-US" dirty="0"/>
              <a:t>Economics (supply and demand)</a:t>
            </a:r>
          </a:p>
          <a:p>
            <a:pPr lvl="2"/>
            <a:r>
              <a:rPr lang="en-US" dirty="0"/>
              <a:t>Though there is dispute about the nature of economic laws</a:t>
            </a:r>
          </a:p>
          <a:p>
            <a:pPr lvl="2"/>
            <a:r>
              <a:rPr lang="en-US" dirty="0"/>
              <a:t>Mainstream economics views economic laws as empirical and subject to testing</a:t>
            </a:r>
          </a:p>
          <a:p>
            <a:pPr lvl="2"/>
            <a:r>
              <a:rPr lang="en-US" dirty="0"/>
              <a:t>Austrian and classical economics viewed the laws as verbal, non-quantitative, and deductive (a priori)</a:t>
            </a:r>
          </a:p>
          <a:p>
            <a:pPr marL="0" indent="0">
              <a:buNone/>
            </a:pPr>
            <a:endParaRPr lang="en-US" dirty="0"/>
          </a:p>
        </p:txBody>
      </p:sp>
    </p:spTree>
    <p:extLst>
      <p:ext uri="{BB962C8B-B14F-4D97-AF65-F5344CB8AC3E}">
        <p14:creationId xmlns:p14="http://schemas.microsoft.com/office/powerpoint/2010/main" val="3792194597"/>
      </p:ext>
    </p:extLst>
  </p:cSld>
  <p:clrMapOvr>
    <a:masterClrMapping/>
  </p:clrMapOvr>
  <p:transition>
    <p:pull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949ECC-7315-7BE8-96E4-461C3AB5DE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16A389-9A9E-97BB-F1C6-D6003B0AC58A}"/>
              </a:ext>
            </a:extLst>
          </p:cNvPr>
          <p:cNvSpPr>
            <a:spLocks noGrp="1"/>
          </p:cNvSpPr>
          <p:nvPr>
            <p:ph type="title"/>
          </p:nvPr>
        </p:nvSpPr>
        <p:spPr/>
        <p:txBody>
          <a:bodyPr/>
          <a:lstStyle/>
          <a:p>
            <a:r>
              <a:rPr lang="en-US" dirty="0"/>
              <a:t>Types of Laws</a:t>
            </a:r>
          </a:p>
        </p:txBody>
      </p:sp>
      <p:sp>
        <p:nvSpPr>
          <p:cNvPr id="3" name="Content Placeholder 2">
            <a:extLst>
              <a:ext uri="{FF2B5EF4-FFF2-40B4-BE49-F238E27FC236}">
                <a16:creationId xmlns:a16="http://schemas.microsoft.com/office/drawing/2014/main" id="{48744F1F-FDA4-50EE-50FD-FD8369E2FEF9}"/>
              </a:ext>
            </a:extLst>
          </p:cNvPr>
          <p:cNvSpPr>
            <a:spLocks noGrp="1"/>
          </p:cNvSpPr>
          <p:nvPr>
            <p:ph idx="1"/>
          </p:nvPr>
        </p:nvSpPr>
        <p:spPr/>
        <p:txBody>
          <a:bodyPr/>
          <a:lstStyle/>
          <a:p>
            <a:r>
              <a:rPr lang="en-US" b="1" dirty="0"/>
              <a:t>Prescriptive/Normative</a:t>
            </a:r>
            <a:r>
              <a:rPr lang="en-US" dirty="0"/>
              <a:t>:</a:t>
            </a:r>
          </a:p>
          <a:p>
            <a:pPr lvl="1"/>
            <a:r>
              <a:rPr lang="en-US" dirty="0"/>
              <a:t>Moral/ethical laws: virtue, honesty, right and wrong, </a:t>
            </a:r>
            <a:r>
              <a:rPr lang="en-US" dirty="0" err="1"/>
              <a:t>shoulds</a:t>
            </a:r>
            <a:r>
              <a:rPr lang="en-US" dirty="0"/>
              <a:t> and </a:t>
            </a:r>
            <a:r>
              <a:rPr lang="en-US" dirty="0" err="1"/>
              <a:t>oughts</a:t>
            </a:r>
            <a:endParaRPr lang="en-US" dirty="0"/>
          </a:p>
          <a:p>
            <a:pPr lvl="1"/>
            <a:r>
              <a:rPr lang="en-US" dirty="0"/>
              <a:t>Personal norms aimed at guiding individual behavior</a:t>
            </a:r>
          </a:p>
          <a:p>
            <a:pPr lvl="1"/>
            <a:r>
              <a:rPr lang="en-US" dirty="0"/>
              <a:t>Legal rules (theft, murder), “laws” or “legal laws” or “juridical laws”</a:t>
            </a:r>
          </a:p>
          <a:p>
            <a:pPr lvl="2"/>
            <a:r>
              <a:rPr lang="en-US" dirty="0"/>
              <a:t>Must versus should</a:t>
            </a:r>
          </a:p>
          <a:p>
            <a:pPr lvl="2"/>
            <a:r>
              <a:rPr lang="en-US" dirty="0"/>
              <a:t>Enforceable</a:t>
            </a:r>
          </a:p>
          <a:p>
            <a:pPr lvl="2"/>
            <a:r>
              <a:rPr lang="en-US" sz="1800" u="sng" dirty="0">
                <a:solidFill>
                  <a:srgbClr val="0563C1"/>
                </a:solidFill>
                <a:effectLst/>
                <a:latin typeface="Arial" panose="020B0604020202020204" pitchFamily="34" charset="0"/>
                <a:ea typeface="Calibri" panose="020F0502020204030204" pitchFamily="34" charset="0"/>
                <a:hlinkClick r:id="rId2"/>
              </a:rPr>
              <a:t>Lady Justice</a:t>
            </a:r>
            <a:r>
              <a:rPr lang="en-US" sz="1800" dirty="0">
                <a:effectLst/>
                <a:latin typeface="Arial" panose="020B0604020202020204" pitchFamily="34" charset="0"/>
                <a:ea typeface="Calibri" panose="020F0502020204030204" pitchFamily="34" charset="0"/>
              </a:rPr>
              <a:t> (Themis)</a:t>
            </a:r>
            <a:r>
              <a:rPr lang="en-US" dirty="0">
                <a:effectLst/>
              </a:rPr>
              <a:t> </a:t>
            </a:r>
          </a:p>
          <a:p>
            <a:pPr lvl="3"/>
            <a:r>
              <a:rPr lang="en-US" dirty="0"/>
              <a:t>(impartiality)</a:t>
            </a:r>
          </a:p>
          <a:p>
            <a:pPr lvl="3"/>
            <a:r>
              <a:rPr lang="en-US" dirty="0"/>
              <a:t>Sword (enforcement) </a:t>
            </a:r>
          </a:p>
          <a:p>
            <a:pPr lvl="3"/>
            <a:r>
              <a:rPr lang="en-US" dirty="0"/>
              <a:t>Scales of justice (balance of the parties’ interests)</a:t>
            </a:r>
          </a:p>
          <a:p>
            <a:pPr lvl="1"/>
            <a:r>
              <a:rPr lang="en-US" b="1" i="1" dirty="0"/>
              <a:t>Politics</a:t>
            </a:r>
            <a:r>
              <a:rPr lang="en-US" dirty="0"/>
              <a:t> pertains to </a:t>
            </a:r>
            <a:r>
              <a:rPr lang="en-US" i="1" dirty="0"/>
              <a:t>meta-ethical</a:t>
            </a:r>
            <a:r>
              <a:rPr lang="en-US" dirty="0"/>
              <a:t> norms that tell us what laws are just</a:t>
            </a:r>
          </a:p>
          <a:p>
            <a:pPr lvl="2"/>
            <a:r>
              <a:rPr lang="en-US" dirty="0"/>
              <a:t>Not aimed at </a:t>
            </a:r>
            <a:r>
              <a:rPr lang="en-US" i="1" dirty="0"/>
              <a:t>individual behavior</a:t>
            </a:r>
            <a:r>
              <a:rPr lang="en-US" dirty="0"/>
              <a:t> as ethics and morals are, but tell us </a:t>
            </a:r>
            <a:r>
              <a:rPr lang="en-US" i="1" dirty="0"/>
              <a:t>which types of laws</a:t>
            </a:r>
            <a:r>
              <a:rPr lang="en-US" dirty="0"/>
              <a:t> we should support, which types of laws </a:t>
            </a:r>
            <a:r>
              <a:rPr lang="en-US" i="1" dirty="0"/>
              <a:t>are just</a:t>
            </a:r>
          </a:p>
          <a:p>
            <a:pPr lvl="3"/>
            <a:r>
              <a:rPr lang="en-US" dirty="0"/>
              <a:t>Douglas B. Rasmussen &amp; Douglas J. Den </a:t>
            </a:r>
            <a:r>
              <a:rPr lang="en-US" dirty="0" err="1"/>
              <a:t>Uyl</a:t>
            </a:r>
            <a:r>
              <a:rPr lang="en-US" dirty="0"/>
              <a:t>, </a:t>
            </a:r>
            <a:r>
              <a:rPr lang="en-US" i="1" dirty="0"/>
              <a:t>Liberty and Nature: An Aristotelian Defense of Liberal Order</a:t>
            </a:r>
            <a:r>
              <a:rPr lang="en-US" dirty="0"/>
              <a:t> (La Salle, Ill.: Open Court, 1991); </a:t>
            </a:r>
            <a:r>
              <a:rPr lang="en-US" i="1" dirty="0"/>
              <a:t>idem</a:t>
            </a:r>
            <a:r>
              <a:rPr lang="en-US" dirty="0"/>
              <a:t>, </a:t>
            </a:r>
            <a:r>
              <a:rPr lang="en-US" i="1" dirty="0"/>
              <a:t>Norms of Liberty: A Perfectionist Basis for Non-Perfectionist Politics</a:t>
            </a:r>
            <a:r>
              <a:rPr lang="en-US" dirty="0"/>
              <a:t>. Pennsylvania State University Press, 2005</a:t>
            </a:r>
          </a:p>
        </p:txBody>
      </p:sp>
    </p:spTree>
    <p:extLst>
      <p:ext uri="{BB962C8B-B14F-4D97-AF65-F5344CB8AC3E}">
        <p14:creationId xmlns:p14="http://schemas.microsoft.com/office/powerpoint/2010/main" val="2638819004"/>
      </p:ext>
    </p:extLst>
  </p:cSld>
  <p:clrMapOvr>
    <a:masterClrMapping/>
  </p:clrMapOvr>
  <p:transition>
    <p:pull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8A3007-231F-05F2-02F5-ED4CFE64B9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D9451D-B85C-17CA-B806-D2916C63053A}"/>
              </a:ext>
            </a:extLst>
          </p:cNvPr>
          <p:cNvSpPr>
            <a:spLocks noGrp="1"/>
          </p:cNvSpPr>
          <p:nvPr>
            <p:ph type="title"/>
          </p:nvPr>
        </p:nvSpPr>
        <p:spPr/>
        <p:txBody>
          <a:bodyPr/>
          <a:lstStyle/>
          <a:p>
            <a:r>
              <a:rPr lang="en-US" dirty="0"/>
              <a:t>Ethics and Morality</a:t>
            </a:r>
          </a:p>
        </p:txBody>
      </p:sp>
      <p:sp>
        <p:nvSpPr>
          <p:cNvPr id="3" name="Content Placeholder 2">
            <a:extLst>
              <a:ext uri="{FF2B5EF4-FFF2-40B4-BE49-F238E27FC236}">
                <a16:creationId xmlns:a16="http://schemas.microsoft.com/office/drawing/2014/main" id="{AB8BC7D9-C5DA-3749-4FE9-7DE32DE61ED9}"/>
              </a:ext>
            </a:extLst>
          </p:cNvPr>
          <p:cNvSpPr>
            <a:spLocks noGrp="1"/>
          </p:cNvSpPr>
          <p:nvPr>
            <p:ph idx="1"/>
          </p:nvPr>
        </p:nvSpPr>
        <p:spPr/>
        <p:txBody>
          <a:bodyPr/>
          <a:lstStyle/>
          <a:p>
            <a:pPr lvl="0"/>
            <a:r>
              <a:rPr lang="en-US" dirty="0"/>
              <a:t>Morality and the virtues can apply even to someone living alone on an island</a:t>
            </a:r>
          </a:p>
          <a:p>
            <a:pPr lvl="1"/>
            <a:r>
              <a:rPr lang="en-US" dirty="0"/>
              <a:t>To live a good life on the island, you should not be lazy</a:t>
            </a:r>
          </a:p>
          <a:p>
            <a:pPr lvl="1"/>
            <a:r>
              <a:rPr lang="en-US" dirty="0"/>
              <a:t>You should plan for the future</a:t>
            </a:r>
          </a:p>
          <a:p>
            <a:r>
              <a:rPr lang="en-US" dirty="0"/>
              <a:t>But these morals are not interpersonal</a:t>
            </a:r>
          </a:p>
          <a:p>
            <a:r>
              <a:rPr lang="en-US" dirty="0"/>
              <a:t>When we live in society, many ethical rules have to do with the right and wrong of interacting with other people</a:t>
            </a:r>
          </a:p>
          <a:p>
            <a:r>
              <a:rPr lang="en-US" dirty="0"/>
              <a:t>Some actions are just wrong</a:t>
            </a:r>
          </a:p>
          <a:p>
            <a:pPr lvl="1"/>
            <a:r>
              <a:rPr lang="en-US" dirty="0"/>
              <a:t>Being rude to your grandmother</a:t>
            </a:r>
          </a:p>
          <a:p>
            <a:pPr lvl="1"/>
            <a:r>
              <a:rPr lang="en-US" dirty="0"/>
              <a:t>Being impolite</a:t>
            </a:r>
          </a:p>
          <a:p>
            <a:r>
              <a:rPr lang="en-US" dirty="0"/>
              <a:t>Some are so wrong that they should be made </a:t>
            </a:r>
            <a:r>
              <a:rPr lang="en-US" b="1" i="1" dirty="0"/>
              <a:t>illegal</a:t>
            </a:r>
          </a:p>
          <a:p>
            <a:pPr lvl="1"/>
            <a:r>
              <a:rPr lang="en-US" dirty="0"/>
              <a:t>Murder, theft</a:t>
            </a:r>
          </a:p>
          <a:p>
            <a:pPr lvl="1"/>
            <a:endParaRPr lang="en-US" dirty="0"/>
          </a:p>
        </p:txBody>
      </p:sp>
    </p:spTree>
    <p:extLst>
      <p:ext uri="{BB962C8B-B14F-4D97-AF65-F5344CB8AC3E}">
        <p14:creationId xmlns:p14="http://schemas.microsoft.com/office/powerpoint/2010/main" val="1711389527"/>
      </p:ext>
    </p:extLst>
  </p:cSld>
  <p:clrMapOvr>
    <a:masterClrMapping/>
  </p:clrMapOvr>
  <p:transition>
    <p:pull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ABD36-779D-E541-4654-4A9F98DCF2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0AC9CA-B572-933D-4CEB-1B5D831F46C5}"/>
              </a:ext>
            </a:extLst>
          </p:cNvPr>
          <p:cNvSpPr>
            <a:spLocks noGrp="1"/>
          </p:cNvSpPr>
          <p:nvPr>
            <p:ph type="title"/>
          </p:nvPr>
        </p:nvSpPr>
        <p:spPr/>
        <p:txBody>
          <a:bodyPr/>
          <a:lstStyle/>
          <a:p>
            <a:r>
              <a:rPr lang="en-US" dirty="0"/>
              <a:t>Ethics and Morality</a:t>
            </a:r>
          </a:p>
        </p:txBody>
      </p:sp>
      <p:sp>
        <p:nvSpPr>
          <p:cNvPr id="3" name="Content Placeholder 2">
            <a:extLst>
              <a:ext uri="{FF2B5EF4-FFF2-40B4-BE49-F238E27FC236}">
                <a16:creationId xmlns:a16="http://schemas.microsoft.com/office/drawing/2014/main" id="{17F9CD60-0D67-683A-AF97-D43199EB1D4E}"/>
              </a:ext>
            </a:extLst>
          </p:cNvPr>
          <p:cNvSpPr>
            <a:spLocks noGrp="1"/>
          </p:cNvSpPr>
          <p:nvPr>
            <p:ph idx="1"/>
          </p:nvPr>
        </p:nvSpPr>
        <p:spPr/>
        <p:txBody>
          <a:bodyPr/>
          <a:lstStyle/>
          <a:p>
            <a:pPr lvl="0"/>
            <a:r>
              <a:rPr lang="en-US" dirty="0"/>
              <a:t>We are used to everyday ethical situations, dilemmas, and so on</a:t>
            </a:r>
          </a:p>
          <a:p>
            <a:pPr lvl="0"/>
            <a:endParaRPr lang="en-US" dirty="0"/>
          </a:p>
        </p:txBody>
      </p:sp>
      <p:pic>
        <p:nvPicPr>
          <p:cNvPr id="5" name="Picture 4">
            <a:extLst>
              <a:ext uri="{FF2B5EF4-FFF2-40B4-BE49-F238E27FC236}">
                <a16:creationId xmlns:a16="http://schemas.microsoft.com/office/drawing/2014/main" id="{6608B1E9-3A91-CF37-D63E-AF91D627C85E}"/>
              </a:ext>
            </a:extLst>
          </p:cNvPr>
          <p:cNvPicPr>
            <a:picLocks noChangeAspect="1"/>
          </p:cNvPicPr>
          <p:nvPr/>
        </p:nvPicPr>
        <p:blipFill>
          <a:blip r:embed="rId2"/>
          <a:stretch>
            <a:fillRect/>
          </a:stretch>
        </p:blipFill>
        <p:spPr>
          <a:xfrm>
            <a:off x="508000" y="2209800"/>
            <a:ext cx="7874000" cy="2362200"/>
          </a:xfrm>
          <a:prstGeom prst="rect">
            <a:avLst/>
          </a:prstGeom>
        </p:spPr>
      </p:pic>
    </p:spTree>
    <p:extLst>
      <p:ext uri="{BB962C8B-B14F-4D97-AF65-F5344CB8AC3E}">
        <p14:creationId xmlns:p14="http://schemas.microsoft.com/office/powerpoint/2010/main" val="3739732073"/>
      </p:ext>
    </p:extLst>
  </p:cSld>
  <p:clrMapOvr>
    <a:masterClrMapping/>
  </p:clrMapOvr>
  <p:transition>
    <p:pull dir="u"/>
  </p:transition>
</p:sld>
</file>

<file path=ppt/theme/theme1.xml><?xml version="1.0" encoding="utf-8"?>
<a:theme xmlns:a="http://schemas.openxmlformats.org/drawingml/2006/main" name="Compass">
  <a:themeElements>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fontScheme name="Compas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Compass</Template>
  <TotalTime>76399</TotalTime>
  <Words>3360</Words>
  <Application>Microsoft Macintosh PowerPoint</Application>
  <PresentationFormat>On-screen Show (4:3)</PresentationFormat>
  <Paragraphs>300</Paragraphs>
  <Slides>33</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Adobe Caslon Pro Bold</vt:lpstr>
      <vt:lpstr>Arial</vt:lpstr>
      <vt:lpstr>Calibri</vt:lpstr>
      <vt:lpstr>Courier New</vt:lpstr>
      <vt:lpstr>Google Sans</vt:lpstr>
      <vt:lpstr>Tahoma</vt:lpstr>
      <vt:lpstr>Wingdings</vt:lpstr>
      <vt:lpstr>Compass</vt:lpstr>
      <vt:lpstr>PowerPoint Presentation</vt:lpstr>
      <vt:lpstr>Ethics, Morality, Politics, and Science</vt:lpstr>
      <vt:lpstr>Science: Different Types </vt:lpstr>
      <vt:lpstr>Science: Different Types </vt:lpstr>
      <vt:lpstr>Science: Different Types</vt:lpstr>
      <vt:lpstr>Types of Laws</vt:lpstr>
      <vt:lpstr>Types of Laws</vt:lpstr>
      <vt:lpstr>Ethics and Morality</vt:lpstr>
      <vt:lpstr>Ethics and Morality</vt:lpstr>
      <vt:lpstr>Ethics and Morality</vt:lpstr>
      <vt:lpstr>Ethics and Morality</vt:lpstr>
      <vt:lpstr>Different Views on Ethics </vt:lpstr>
      <vt:lpstr>Different Views on Ethics </vt:lpstr>
      <vt:lpstr>Different Views on Ethics </vt:lpstr>
      <vt:lpstr>Political Ethics/Political Philosophy</vt:lpstr>
      <vt:lpstr>Classical Liberalism and Libertarianism</vt:lpstr>
      <vt:lpstr>Conflict, Scarcity and Property Rights</vt:lpstr>
      <vt:lpstr>Property Rights, Law, and Political Systems</vt:lpstr>
      <vt:lpstr>Property Rights Under Private Law and Classical Liberalism</vt:lpstr>
      <vt:lpstr>Property Rights and Libertarianism</vt:lpstr>
      <vt:lpstr>Property Rights and Libertarianism</vt:lpstr>
      <vt:lpstr>Property Rights and Intellectual Property</vt:lpstr>
      <vt:lpstr>Property Rights and Intellectual Property</vt:lpstr>
      <vt:lpstr>Justifications for IP: Natural Rights</vt:lpstr>
      <vt:lpstr>Justifications for IP: Natural Rights</vt:lpstr>
      <vt:lpstr>Justifications for IP: Utilitarianism</vt:lpstr>
      <vt:lpstr>Justifications for IP: Utilitarianism</vt:lpstr>
      <vt:lpstr>The Problem with IP</vt:lpstr>
      <vt:lpstr>IP as Negative Easements</vt:lpstr>
      <vt:lpstr>IP as Negative Easements</vt:lpstr>
      <vt:lpstr>IP as Negative Easements</vt:lpstr>
      <vt:lpstr>Further Reading: Libertarianism</vt:lpstr>
      <vt:lpstr>Further Reading: IP</vt:lpstr>
    </vt:vector>
  </TitlesOfParts>
  <Company>University of Missouri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asdfa</dc:title>
  <dc:creator>Peter G. Klein</dc:creator>
  <cp:lastModifiedBy>Stephan Kinsella</cp:lastModifiedBy>
  <cp:revision>1012</cp:revision>
  <dcterms:created xsi:type="dcterms:W3CDTF">2010-10-26T12:15:17Z</dcterms:created>
  <dcterms:modified xsi:type="dcterms:W3CDTF">2024-12-11T18:56:53Z</dcterms:modified>
</cp:coreProperties>
</file>