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46"/>
  </p:notesMasterIdLst>
  <p:handoutMasterIdLst>
    <p:handoutMasterId r:id="rId47"/>
  </p:handoutMasterIdLst>
  <p:sldIdLst>
    <p:sldId id="258" r:id="rId2"/>
    <p:sldId id="731" r:id="rId3"/>
    <p:sldId id="732" r:id="rId4"/>
    <p:sldId id="733" r:id="rId5"/>
    <p:sldId id="734" r:id="rId6"/>
    <p:sldId id="735" r:id="rId7"/>
    <p:sldId id="750" r:id="rId8"/>
    <p:sldId id="751" r:id="rId9"/>
    <p:sldId id="752" r:id="rId10"/>
    <p:sldId id="736" r:id="rId11"/>
    <p:sldId id="737" r:id="rId12"/>
    <p:sldId id="753" r:id="rId13"/>
    <p:sldId id="738" r:id="rId14"/>
    <p:sldId id="754" r:id="rId15"/>
    <p:sldId id="739" r:id="rId16"/>
    <p:sldId id="755" r:id="rId17"/>
    <p:sldId id="740" r:id="rId18"/>
    <p:sldId id="741" r:id="rId19"/>
    <p:sldId id="756" r:id="rId20"/>
    <p:sldId id="742" r:id="rId21"/>
    <p:sldId id="743" r:id="rId22"/>
    <p:sldId id="744" r:id="rId23"/>
    <p:sldId id="757" r:id="rId24"/>
    <p:sldId id="745" r:id="rId25"/>
    <p:sldId id="746" r:id="rId26"/>
    <p:sldId id="758" r:id="rId27"/>
    <p:sldId id="747" r:id="rId28"/>
    <p:sldId id="774" r:id="rId29"/>
    <p:sldId id="759" r:id="rId30"/>
    <p:sldId id="764" r:id="rId31"/>
    <p:sldId id="765" r:id="rId32"/>
    <p:sldId id="760" r:id="rId33"/>
    <p:sldId id="766" r:id="rId34"/>
    <p:sldId id="761" r:id="rId35"/>
    <p:sldId id="767" r:id="rId36"/>
    <p:sldId id="762" r:id="rId37"/>
    <p:sldId id="763" r:id="rId38"/>
    <p:sldId id="768" r:id="rId39"/>
    <p:sldId id="748" r:id="rId40"/>
    <p:sldId id="749" r:id="rId41"/>
    <p:sldId id="770" r:id="rId42"/>
    <p:sldId id="769" r:id="rId43"/>
    <p:sldId id="771" r:id="rId44"/>
    <p:sldId id="773" r:id="rId4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399"/>
    <a:srgbClr val="9966FF"/>
    <a:srgbClr val="3366FF"/>
    <a:srgbClr val="FF0000"/>
    <a:srgbClr val="66CCFF"/>
    <a:srgbClr val="FF66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7"/>
    <p:restoredTop sz="94694"/>
  </p:normalViewPr>
  <p:slideViewPr>
    <p:cSldViewPr>
      <p:cViewPr varScale="1">
        <p:scale>
          <a:sx n="107" d="100"/>
          <a:sy n="107" d="100"/>
        </p:scale>
        <p:origin x="1592" y="4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314"/>
    </p:cViewPr>
  </p:sorterViewPr>
  <p:notesViewPr>
    <p:cSldViewPr>
      <p:cViewPr varScale="1">
        <p:scale>
          <a:sx n="78" d="100"/>
          <a:sy n="78" d="100"/>
        </p:scale>
        <p:origin x="-49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mn-ea"/>
                <a:cs typeface="+mn-cs"/>
              </a:defRPr>
            </a:lvl1pPr>
          </a:lstStyle>
          <a:p>
            <a:pPr>
              <a:defRPr/>
            </a:pPr>
            <a:fld id="{0E261E12-8D5C-D14C-8F9A-3633AE7AC15A}" type="slidenum">
              <a:rPr lang="en-US"/>
              <a:pPr>
                <a:defRPr/>
              </a:pPr>
              <a:t>‹#›</a:t>
            </a:fld>
            <a:endParaRPr lang="en-US"/>
          </a:p>
        </p:txBody>
      </p:sp>
    </p:spTree>
    <p:extLst>
      <p:ext uri="{BB962C8B-B14F-4D97-AF65-F5344CB8AC3E}">
        <p14:creationId xmlns:p14="http://schemas.microsoft.com/office/powerpoint/2010/main" val="2074000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mn-ea"/>
                <a:cs typeface="+mn-cs"/>
              </a:defRPr>
            </a:lvl1pPr>
          </a:lstStyle>
          <a:p>
            <a:pPr>
              <a:defRPr/>
            </a:pPr>
            <a:fld id="{DCBA6D3D-ECBB-AF4D-9FC7-458FD5029181}" type="slidenum">
              <a:rPr lang="en-US"/>
              <a:pPr>
                <a:defRPr/>
              </a:pPr>
              <a:t>‹#›</a:t>
            </a:fld>
            <a:endParaRPr lang="en-US"/>
          </a:p>
        </p:txBody>
      </p:sp>
    </p:spTree>
    <p:extLst>
      <p:ext uri="{BB962C8B-B14F-4D97-AF65-F5344CB8AC3E}">
        <p14:creationId xmlns:p14="http://schemas.microsoft.com/office/powerpoint/2010/main" val="108435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DB77CF6B-7170-584F-BB3A-787564BC6682}" type="slidenum">
              <a:rPr lang="en-US" sz="1200">
                <a:latin typeface="Arial" charset="0"/>
              </a:rPr>
              <a:pPr eaLnBrk="1" hangingPunct="1"/>
              <a:t>1</a:t>
            </a:fld>
            <a:endParaRPr lang="en-US" sz="1200">
              <a:latin typeface="Arial" charset="0"/>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58"/>
          <p:cNvSpPr txBox="1">
            <a:spLocks noChangeArrowheads="1"/>
          </p:cNvSpPr>
          <p:nvPr userDrawn="1"/>
        </p:nvSpPr>
        <p:spPr bwMode="auto">
          <a:xfrm>
            <a:off x="0" y="6553200"/>
            <a:ext cx="6172200" cy="307777"/>
          </a:xfrm>
          <a:prstGeom prst="rect">
            <a:avLst/>
          </a:prstGeom>
          <a:solidFill>
            <a:srgbClr val="0033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marL="0" marR="0" indent="0" algn="l" defTabSz="914400" rtl="0" eaLnBrk="0" fontAlgn="base" latinLnBrk="0" hangingPunct="0">
              <a:lnSpc>
                <a:spcPct val="100000"/>
              </a:lnSpc>
              <a:spcBef>
                <a:spcPct val="50000"/>
              </a:spcBef>
              <a:spcAft>
                <a:spcPct val="0"/>
              </a:spcAft>
              <a:buClrTx/>
              <a:buSzTx/>
              <a:buFontTx/>
              <a:buNone/>
              <a:tabLst/>
              <a:defRPr/>
            </a:pPr>
            <a:fld id="{8E5FA8C3-C01F-5B43-AD2C-161E4E8E5394}" type="slidenum">
              <a:rPr lang="en-US" sz="1400" smtClean="0">
                <a:solidFill>
                  <a:schemeClr val="bg1"/>
                </a:solidFill>
                <a:latin typeface="Calibri" charset="0"/>
              </a:rPr>
              <a:pPr marL="0" marR="0" indent="0" algn="l" defTabSz="914400" rtl="0" eaLnBrk="0" fontAlgn="base" latinLnBrk="0" hangingPunct="0">
                <a:lnSpc>
                  <a:spcPct val="100000"/>
                </a:lnSpc>
                <a:spcBef>
                  <a:spcPct val="50000"/>
                </a:spcBef>
                <a:spcAft>
                  <a:spcPct val="0"/>
                </a:spcAft>
                <a:buClrTx/>
                <a:buSzTx/>
                <a:buFontTx/>
                <a:buNone/>
                <a:tabLst/>
                <a:defRPr/>
              </a:pPr>
              <a:t>‹#›</a:t>
            </a:fld>
            <a:r>
              <a:rPr lang="en-US" sz="1400" dirty="0">
                <a:solidFill>
                  <a:schemeClr val="bg1"/>
                </a:solidFill>
                <a:latin typeface="Calibri" charset="0"/>
              </a:rPr>
              <a:t> | What Is Property? And What Is Not?</a:t>
            </a:r>
          </a:p>
        </p:txBody>
      </p:sp>
      <p:sp>
        <p:nvSpPr>
          <p:cNvPr id="5" name="Text Box 159"/>
          <p:cNvSpPr txBox="1">
            <a:spLocks noChangeArrowheads="1"/>
          </p:cNvSpPr>
          <p:nvPr userDrawn="1"/>
        </p:nvSpPr>
        <p:spPr bwMode="auto">
          <a:xfrm>
            <a:off x="5410200" y="6553200"/>
            <a:ext cx="3733800" cy="307777"/>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spcBef>
                <a:spcPct val="50000"/>
              </a:spcBef>
              <a:defRPr/>
            </a:pPr>
            <a:r>
              <a:rPr lang="en-US" sz="1400" dirty="0">
                <a:solidFill>
                  <a:schemeClr val="bg1"/>
                </a:solidFill>
                <a:latin typeface="Calibri" charset="0"/>
              </a:rPr>
              <a:t>Stephan Kinsella | Capitalism &amp; Morality 2025</a:t>
            </a:r>
          </a:p>
        </p:txBody>
      </p:sp>
      <p:sp>
        <p:nvSpPr>
          <p:cNvPr id="64665" name="Rectangle 153"/>
          <p:cNvSpPr>
            <a:spLocks noGrp="1" noChangeArrowheads="1"/>
          </p:cNvSpPr>
          <p:nvPr>
            <p:ph type="ctrTitle" sz="quarter"/>
          </p:nvPr>
        </p:nvSpPr>
        <p:spPr>
          <a:xfrm>
            <a:off x="381000" y="609600"/>
            <a:ext cx="5791200" cy="1736725"/>
          </a:xfrm>
        </p:spPr>
        <p:txBody>
          <a:bodyPr anchor="b" anchorCtr="1"/>
          <a:lstStyle>
            <a:lvl1pPr>
              <a:defRPr sz="3600"/>
            </a:lvl1pPr>
          </a:lstStyle>
          <a:p>
            <a:r>
              <a:rPr lang="en-US"/>
              <a:t>Click to edit Master title style</a:t>
            </a:r>
          </a:p>
        </p:txBody>
      </p:sp>
      <p:sp>
        <p:nvSpPr>
          <p:cNvPr id="64666" name="Rectangle 154"/>
          <p:cNvSpPr>
            <a:spLocks noGrp="1" noChangeArrowheads="1"/>
          </p:cNvSpPr>
          <p:nvPr>
            <p:ph type="subTitle" sz="quarter" idx="1"/>
          </p:nvPr>
        </p:nvSpPr>
        <p:spPr>
          <a:xfrm>
            <a:off x="609600" y="2819400"/>
            <a:ext cx="6172200" cy="1752600"/>
          </a:xfrm>
        </p:spPr>
        <p:txBody>
          <a:bodyPr/>
          <a:lstStyle>
            <a:lvl1pPr marL="0" indent="0">
              <a:buFont typeface="Arial" charset="0"/>
              <a:buNone/>
              <a:defRPr>
                <a:solidFill>
                  <a:schemeClr val="tx1"/>
                </a:solidFill>
              </a:defRPr>
            </a:lvl1pPr>
          </a:lstStyle>
          <a:p>
            <a:r>
              <a:rPr lang="en-US" dirty="0"/>
              <a:t>Click to edit Master subtitle style</a:t>
            </a:r>
          </a:p>
        </p:txBody>
      </p:sp>
      <p:sp>
        <p:nvSpPr>
          <p:cNvPr id="6" name="Rectangle 155"/>
          <p:cNvSpPr>
            <a:spLocks noGrp="1" noChangeArrowheads="1"/>
          </p:cNvSpPr>
          <p:nvPr>
            <p:ph type="dt" sz="quarter" idx="10"/>
          </p:nvPr>
        </p:nvSpPr>
        <p:spPr bwMode="auto">
          <a:xfrm>
            <a:off x="304800" y="6248400"/>
            <a:ext cx="2286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C0C0C0"/>
                  </a:outerShdw>
                </a:effectLst>
                <a:latin typeface="Tahoma" pitchFamily="34" charset="0"/>
                <a:ea typeface="+mn-ea"/>
                <a:cs typeface="+mn-cs"/>
              </a:defRPr>
            </a:lvl1pPr>
          </a:lstStyle>
          <a:p>
            <a:pPr>
              <a:defRPr/>
            </a:pPr>
            <a:endParaRPr lang="en-US"/>
          </a:p>
        </p:txBody>
      </p:sp>
      <p:sp>
        <p:nvSpPr>
          <p:cNvPr id="7" name="Rectangle 15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C0C0C0"/>
                  </a:outerShdw>
                </a:effectLst>
                <a:latin typeface="Tahoma" pitchFamily="34" charset="0"/>
                <a:ea typeface="+mn-ea"/>
                <a:cs typeface="+mn-cs"/>
              </a:defRPr>
            </a:lvl1pPr>
          </a:lstStyle>
          <a:p>
            <a:pPr>
              <a:defRPr/>
            </a:pPr>
            <a:endParaRPr lang="en-US"/>
          </a:p>
        </p:txBody>
      </p:sp>
      <p:sp>
        <p:nvSpPr>
          <p:cNvPr id="8" name="Rectangle 157"/>
          <p:cNvSpPr>
            <a:spLocks noGrp="1" noChangeArrowheads="1"/>
          </p:cNvSpPr>
          <p:nvPr>
            <p:ph type="sldNum" sz="quarter" idx="12"/>
          </p:nvPr>
        </p:nvSpPr>
        <p:spPr bwMode="auto">
          <a:xfrm>
            <a:off x="6629400" y="6248400"/>
            <a:ext cx="2286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C0C0C0"/>
                  </a:outerShdw>
                </a:effectLst>
                <a:latin typeface="Tahoma" pitchFamily="34" charset="0"/>
                <a:ea typeface="+mn-ea"/>
                <a:cs typeface="+mn-cs"/>
              </a:defRPr>
            </a:lvl1pPr>
          </a:lstStyle>
          <a:p>
            <a:pPr>
              <a:defRPr/>
            </a:pPr>
            <a:endParaRPr lang="en-US" dirty="0"/>
          </a:p>
        </p:txBody>
      </p:sp>
    </p:spTree>
    <p:extLst>
      <p:ext uri="{BB962C8B-B14F-4D97-AF65-F5344CB8AC3E}">
        <p14:creationId xmlns:p14="http://schemas.microsoft.com/office/powerpoint/2010/main" val="3912899698"/>
      </p:ext>
    </p:extLst>
  </p:cSld>
  <p:clrMapOvr>
    <a:masterClrMapping/>
  </p:clrMapOvr>
  <p:transition>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0988880"/>
      </p:ext>
    </p:extLst>
  </p:cSld>
  <p:clrMapOvr>
    <a:masterClrMapping/>
  </p:clrMapOvr>
  <p:transition>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0363" y="228600"/>
            <a:ext cx="2135187"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5" y="228600"/>
            <a:ext cx="625633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4389291"/>
      </p:ext>
    </p:extLst>
  </p:cSld>
  <p:clrMapOvr>
    <a:masterClrMapping/>
  </p:clrMapOvr>
  <p:transition>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4269519"/>
      </p:ext>
    </p:extLst>
  </p:cSld>
  <p:clrMapOvr>
    <a:masterClrMapping/>
  </p:clrMapOvr>
  <p:transition>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03211837"/>
      </p:ext>
    </p:extLst>
  </p:cSld>
  <p:clrMapOvr>
    <a:masterClrMapping/>
  </p:clrMapOvr>
  <p:transition>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219200"/>
            <a:ext cx="4194175"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1375" y="1219200"/>
            <a:ext cx="4194175"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1911172"/>
      </p:ext>
    </p:extLst>
  </p:cSld>
  <p:clrMapOvr>
    <a:masterClrMapping/>
  </p:clrMapOvr>
  <p:transition>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6699835"/>
      </p:ext>
    </p:extLst>
  </p:cSld>
  <p:clrMapOvr>
    <a:masterClrMapping/>
  </p:clrMapOvr>
  <p:transition>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5192666"/>
      </p:ext>
    </p:extLst>
  </p:cSld>
  <p:clrMapOvr>
    <a:masterClrMapping/>
  </p:clrMapOvr>
  <p:transition>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816335"/>
      </p:ext>
    </p:extLst>
  </p:cSld>
  <p:clrMapOvr>
    <a:masterClrMapping/>
  </p:clrMapOvr>
  <p:transition>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45781776"/>
      </p:ext>
    </p:extLst>
  </p:cSld>
  <p:clrMapOvr>
    <a:masterClrMapping/>
  </p:clrMapOvr>
  <p:transition>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36209108"/>
      </p:ext>
    </p:extLst>
  </p:cSld>
  <p:clrMapOvr>
    <a:masterClrMapping/>
  </p:clrMapOvr>
  <p:transition>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3"/>
          <p:cNvSpPr>
            <a:spLocks noGrp="1" noRot="1" noChangeArrowheads="1"/>
          </p:cNvSpPr>
          <p:nvPr>
            <p:ph type="title"/>
          </p:nvPr>
        </p:nvSpPr>
        <p:spPr bwMode="auto">
          <a:xfrm>
            <a:off x="301625" y="228600"/>
            <a:ext cx="8540750" cy="8382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157"/>
          <p:cNvSpPr>
            <a:spLocks noGrp="1" noRot="1" noChangeArrowheads="1"/>
          </p:cNvSpPr>
          <p:nvPr>
            <p:ph type="body" idx="1"/>
          </p:nvPr>
        </p:nvSpPr>
        <p:spPr bwMode="auto">
          <a:xfrm>
            <a:off x="304800" y="1219200"/>
            <a:ext cx="8540750" cy="51054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Text Box 158"/>
          <p:cNvSpPr txBox="1">
            <a:spLocks noChangeArrowheads="1"/>
          </p:cNvSpPr>
          <p:nvPr userDrawn="1"/>
        </p:nvSpPr>
        <p:spPr bwMode="auto">
          <a:xfrm>
            <a:off x="0" y="6553200"/>
            <a:ext cx="6172200" cy="307975"/>
          </a:xfrm>
          <a:prstGeom prst="rect">
            <a:avLst/>
          </a:prstGeom>
          <a:solidFill>
            <a:srgbClr val="0033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spcBef>
                <a:spcPct val="50000"/>
              </a:spcBef>
              <a:defRPr/>
            </a:pPr>
            <a:fld id="{28575832-C059-6044-801D-DB2B4A3D6301}" type="slidenum">
              <a:rPr lang="en-US" sz="1400" smtClean="0">
                <a:solidFill>
                  <a:schemeClr val="bg1"/>
                </a:solidFill>
                <a:latin typeface="Calibri" charset="0"/>
              </a:rPr>
              <a:pPr>
                <a:spcBef>
                  <a:spcPct val="50000"/>
                </a:spcBef>
                <a:defRPr/>
              </a:pPr>
              <a:t>‹#›</a:t>
            </a:fld>
            <a:r>
              <a:rPr lang="en-US" sz="1400" dirty="0">
                <a:solidFill>
                  <a:schemeClr val="bg1"/>
                </a:solidFill>
                <a:latin typeface="Calibri" charset="0"/>
              </a:rPr>
              <a:t> | What Is Property? And What Is Not?</a:t>
            </a:r>
          </a:p>
        </p:txBody>
      </p:sp>
      <p:sp>
        <p:nvSpPr>
          <p:cNvPr id="1029" name="Text Box 159"/>
          <p:cNvSpPr txBox="1">
            <a:spLocks noChangeArrowheads="1"/>
          </p:cNvSpPr>
          <p:nvPr userDrawn="1"/>
        </p:nvSpPr>
        <p:spPr bwMode="auto">
          <a:xfrm>
            <a:off x="5410200" y="6553200"/>
            <a:ext cx="3733800" cy="307975"/>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spcBef>
                <a:spcPct val="50000"/>
              </a:spcBef>
              <a:defRPr/>
            </a:pPr>
            <a:r>
              <a:rPr lang="en-US" sz="1400" dirty="0">
                <a:solidFill>
                  <a:schemeClr val="bg1"/>
                </a:solidFill>
                <a:latin typeface="Calibri" charset="0"/>
              </a:rPr>
              <a:t>Stephan Kinsella | Capitalism &amp; Morality 2025</a:t>
            </a:r>
          </a:p>
        </p:txBody>
      </p:sp>
    </p:spTree>
  </p:cSld>
  <p:clrMap bg1="lt1" tx1="dk1" bg2="lt2" tx2="dk2" accent1="accent1" accent2="accent2" accent3="accent3" accent4="accent4" accent5="accent5" accent6="accent6" hlink="hlink" folHlink="folHlink"/>
  <p:sldLayoutIdLst>
    <p:sldLayoutId id="2147484492" r:id="rId1"/>
    <p:sldLayoutId id="2147484493" r:id="rId2"/>
    <p:sldLayoutId id="2147484483" r:id="rId3"/>
    <p:sldLayoutId id="2147484484" r:id="rId4"/>
    <p:sldLayoutId id="2147484485" r:id="rId5"/>
    <p:sldLayoutId id="2147484486" r:id="rId6"/>
    <p:sldLayoutId id="2147484487" r:id="rId7"/>
    <p:sldLayoutId id="2147484488" r:id="rId8"/>
    <p:sldLayoutId id="2147484489" r:id="rId9"/>
    <p:sldLayoutId id="2147484490" r:id="rId10"/>
    <p:sldLayoutId id="2147484491" r:id="rId11"/>
  </p:sldLayoutIdLst>
  <p:transition>
    <p:pull dir="u"/>
  </p:transition>
  <p:txStyles>
    <p:titleStyle>
      <a:lvl1pPr algn="l" rtl="0" eaLnBrk="0" fontAlgn="base" hangingPunct="0">
        <a:spcBef>
          <a:spcPct val="0"/>
        </a:spcBef>
        <a:spcAft>
          <a:spcPct val="0"/>
        </a:spcAft>
        <a:defRPr sz="3200">
          <a:solidFill>
            <a:srgbClr val="003399"/>
          </a:solidFill>
          <a:latin typeface="+mj-lt"/>
          <a:ea typeface="ＭＳ Ｐゴシック" charset="0"/>
          <a:cs typeface="ＭＳ Ｐゴシック" charset="0"/>
        </a:defRPr>
      </a:lvl1pPr>
      <a:lvl2pPr algn="l" rtl="0" eaLnBrk="0" fontAlgn="base" hangingPunct="0">
        <a:spcBef>
          <a:spcPct val="0"/>
        </a:spcBef>
        <a:spcAft>
          <a:spcPct val="0"/>
        </a:spcAft>
        <a:defRPr sz="3200">
          <a:solidFill>
            <a:srgbClr val="003399"/>
          </a:solidFill>
          <a:latin typeface="Calibri" pitchFamily="34" charset="0"/>
          <a:ea typeface="ＭＳ Ｐゴシック" charset="0"/>
          <a:cs typeface="ＭＳ Ｐゴシック" charset="0"/>
        </a:defRPr>
      </a:lvl2pPr>
      <a:lvl3pPr algn="l" rtl="0" eaLnBrk="0" fontAlgn="base" hangingPunct="0">
        <a:spcBef>
          <a:spcPct val="0"/>
        </a:spcBef>
        <a:spcAft>
          <a:spcPct val="0"/>
        </a:spcAft>
        <a:defRPr sz="3200">
          <a:solidFill>
            <a:srgbClr val="003399"/>
          </a:solidFill>
          <a:latin typeface="Calibri" pitchFamily="34" charset="0"/>
          <a:ea typeface="ＭＳ Ｐゴシック" charset="0"/>
          <a:cs typeface="ＭＳ Ｐゴシック" charset="0"/>
        </a:defRPr>
      </a:lvl3pPr>
      <a:lvl4pPr algn="l" rtl="0" eaLnBrk="0" fontAlgn="base" hangingPunct="0">
        <a:spcBef>
          <a:spcPct val="0"/>
        </a:spcBef>
        <a:spcAft>
          <a:spcPct val="0"/>
        </a:spcAft>
        <a:defRPr sz="3200">
          <a:solidFill>
            <a:srgbClr val="003399"/>
          </a:solidFill>
          <a:latin typeface="Calibri" pitchFamily="34" charset="0"/>
          <a:ea typeface="ＭＳ Ｐゴシック" charset="0"/>
          <a:cs typeface="ＭＳ Ｐゴシック" charset="0"/>
        </a:defRPr>
      </a:lvl4pPr>
      <a:lvl5pPr algn="l" rtl="0" eaLnBrk="0" fontAlgn="base" hangingPunct="0">
        <a:spcBef>
          <a:spcPct val="0"/>
        </a:spcBef>
        <a:spcAft>
          <a:spcPct val="0"/>
        </a:spcAft>
        <a:defRPr sz="3200">
          <a:solidFill>
            <a:srgbClr val="003399"/>
          </a:solidFill>
          <a:latin typeface="Calibri" pitchFamily="34" charset="0"/>
          <a:ea typeface="ＭＳ Ｐゴシック" charset="0"/>
          <a:cs typeface="ＭＳ Ｐゴシック" charset="0"/>
        </a:defRPr>
      </a:lvl5pPr>
      <a:lvl6pPr marL="457200" algn="l" rtl="0" fontAlgn="base">
        <a:spcBef>
          <a:spcPct val="0"/>
        </a:spcBef>
        <a:spcAft>
          <a:spcPct val="0"/>
        </a:spcAft>
        <a:defRPr sz="3200">
          <a:solidFill>
            <a:srgbClr val="003399"/>
          </a:solidFill>
          <a:latin typeface="Calibri" pitchFamily="34" charset="0"/>
        </a:defRPr>
      </a:lvl6pPr>
      <a:lvl7pPr marL="914400" algn="l" rtl="0" fontAlgn="base">
        <a:spcBef>
          <a:spcPct val="0"/>
        </a:spcBef>
        <a:spcAft>
          <a:spcPct val="0"/>
        </a:spcAft>
        <a:defRPr sz="3200">
          <a:solidFill>
            <a:srgbClr val="003399"/>
          </a:solidFill>
          <a:latin typeface="Calibri" pitchFamily="34" charset="0"/>
        </a:defRPr>
      </a:lvl7pPr>
      <a:lvl8pPr marL="1371600" algn="l" rtl="0" fontAlgn="base">
        <a:spcBef>
          <a:spcPct val="0"/>
        </a:spcBef>
        <a:spcAft>
          <a:spcPct val="0"/>
        </a:spcAft>
        <a:defRPr sz="3200">
          <a:solidFill>
            <a:srgbClr val="003399"/>
          </a:solidFill>
          <a:latin typeface="Calibri" pitchFamily="34" charset="0"/>
        </a:defRPr>
      </a:lvl8pPr>
      <a:lvl9pPr marL="1828800" algn="l" rtl="0" fontAlgn="base">
        <a:spcBef>
          <a:spcPct val="0"/>
        </a:spcBef>
        <a:spcAft>
          <a:spcPct val="0"/>
        </a:spcAft>
        <a:defRPr sz="3200">
          <a:solidFill>
            <a:srgbClr val="003399"/>
          </a:solidFill>
          <a:latin typeface="Calibri" pitchFamily="34" charset="0"/>
        </a:defRPr>
      </a:lvl9pPr>
    </p:titleStyle>
    <p:bodyStyle>
      <a:lvl1pPr marL="342900" indent="-342900" algn="l" rtl="0" eaLnBrk="0" fontAlgn="base" hangingPunct="0">
        <a:spcBef>
          <a:spcPct val="20000"/>
        </a:spcBef>
        <a:spcAft>
          <a:spcPct val="0"/>
        </a:spcAft>
        <a:buClr>
          <a:srgbClr val="003399"/>
        </a:buClr>
        <a:buSzPct val="60000"/>
        <a:buFont typeface="Arial" charset="0"/>
        <a:buChar char="►"/>
        <a:defRPr sz="2400">
          <a:solidFill>
            <a:srgbClr val="003399"/>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339933"/>
        </a:buClr>
        <a:buSzPct val="80000"/>
        <a:buFont typeface="Wingdings" charset="0"/>
        <a:buChar char="§"/>
        <a:defRPr sz="2000">
          <a:solidFill>
            <a:schemeClr val="tx1"/>
          </a:solidFill>
          <a:latin typeface="+mn-lt"/>
          <a:ea typeface="ＭＳ Ｐゴシック" charset="0"/>
        </a:defRPr>
      </a:lvl2pPr>
      <a:lvl3pPr marL="1143000" indent="-228600" algn="l" rtl="0" eaLnBrk="0" fontAlgn="base" hangingPunct="0">
        <a:spcBef>
          <a:spcPct val="20000"/>
        </a:spcBef>
        <a:spcAft>
          <a:spcPct val="0"/>
        </a:spcAft>
        <a:buClr>
          <a:srgbClr val="003399"/>
        </a:buClr>
        <a:buSzPct val="60000"/>
        <a:buFont typeface="Arial" charset="0"/>
        <a:buChar char="►"/>
        <a:defRPr>
          <a:solidFill>
            <a:schemeClr val="tx1"/>
          </a:solidFill>
          <a:latin typeface="+mn-lt"/>
          <a:ea typeface="ＭＳ Ｐゴシック" charset="0"/>
        </a:defRPr>
      </a:lvl3pPr>
      <a:lvl4pPr marL="1600200" indent="-228600" algn="l" rtl="0" eaLnBrk="0" fontAlgn="base" hangingPunct="0">
        <a:spcBef>
          <a:spcPct val="20000"/>
        </a:spcBef>
        <a:spcAft>
          <a:spcPct val="0"/>
        </a:spcAft>
        <a:buClr>
          <a:srgbClr val="339933"/>
        </a:buClr>
        <a:buSzPct val="80000"/>
        <a:buFont typeface="Wingdings" charset="0"/>
        <a:buChar char="§"/>
        <a:defRPr sz="1600">
          <a:solidFill>
            <a:schemeClr val="tx1"/>
          </a:solidFill>
          <a:latin typeface="+mn-lt"/>
          <a:ea typeface="ＭＳ Ｐゴシック" charset="0"/>
        </a:defRPr>
      </a:lvl4pPr>
      <a:lvl5pPr marL="2057400" indent="-228600" algn="l" rtl="0" eaLnBrk="0" fontAlgn="base" hangingPunct="0">
        <a:spcBef>
          <a:spcPct val="20000"/>
        </a:spcBef>
        <a:spcAft>
          <a:spcPct val="0"/>
        </a:spcAft>
        <a:buClr>
          <a:srgbClr val="003399"/>
        </a:buClr>
        <a:buSzPct val="60000"/>
        <a:buFont typeface="Arial" charset="0"/>
        <a:buChar char="►"/>
        <a:defRPr sz="1600">
          <a:solidFill>
            <a:schemeClr val="tx1"/>
          </a:solidFill>
          <a:latin typeface="+mn-lt"/>
          <a:ea typeface="ＭＳ Ｐゴシック" charset="0"/>
        </a:defRPr>
      </a:lvl5pPr>
      <a:lvl6pPr marL="2514600" indent="-228600" algn="l" rtl="0" fontAlgn="base">
        <a:spcBef>
          <a:spcPct val="20000"/>
        </a:spcBef>
        <a:spcAft>
          <a:spcPct val="0"/>
        </a:spcAft>
        <a:buClr>
          <a:srgbClr val="003399"/>
        </a:buClr>
        <a:buSzPct val="60000"/>
        <a:buFont typeface="Arial" charset="0"/>
        <a:buChar char="►"/>
        <a:defRPr sz="1600">
          <a:solidFill>
            <a:schemeClr val="tx1"/>
          </a:solidFill>
          <a:latin typeface="+mn-lt"/>
        </a:defRPr>
      </a:lvl6pPr>
      <a:lvl7pPr marL="2971800" indent="-228600" algn="l" rtl="0" fontAlgn="base">
        <a:spcBef>
          <a:spcPct val="20000"/>
        </a:spcBef>
        <a:spcAft>
          <a:spcPct val="0"/>
        </a:spcAft>
        <a:buClr>
          <a:srgbClr val="003399"/>
        </a:buClr>
        <a:buSzPct val="60000"/>
        <a:buFont typeface="Arial" charset="0"/>
        <a:buChar char="►"/>
        <a:defRPr sz="1600">
          <a:solidFill>
            <a:schemeClr val="tx1"/>
          </a:solidFill>
          <a:latin typeface="+mn-lt"/>
        </a:defRPr>
      </a:lvl7pPr>
      <a:lvl8pPr marL="3429000" indent="-228600" algn="l" rtl="0" fontAlgn="base">
        <a:spcBef>
          <a:spcPct val="20000"/>
        </a:spcBef>
        <a:spcAft>
          <a:spcPct val="0"/>
        </a:spcAft>
        <a:buClr>
          <a:srgbClr val="003399"/>
        </a:buClr>
        <a:buSzPct val="60000"/>
        <a:buFont typeface="Arial" charset="0"/>
        <a:buChar char="►"/>
        <a:defRPr sz="1600">
          <a:solidFill>
            <a:schemeClr val="tx1"/>
          </a:solidFill>
          <a:latin typeface="+mn-lt"/>
        </a:defRPr>
      </a:lvl8pPr>
      <a:lvl9pPr marL="3886200" indent="-228600" algn="l" rtl="0" fontAlgn="base">
        <a:spcBef>
          <a:spcPct val="20000"/>
        </a:spcBef>
        <a:spcAft>
          <a:spcPct val="0"/>
        </a:spcAft>
        <a:buClr>
          <a:srgbClr val="003399"/>
        </a:buClr>
        <a:buSzPct val="60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ibertarianpap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www.kinsellalaw.com/" TargetMode="External"/><Relationship Id="rId4" Type="http://schemas.openxmlformats.org/officeDocument/2006/relationships/hyperlink" Target="http://c4sif.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anshoppe.com/tsc/" TargetMode="External"/><Relationship Id="rId2" Type="http://schemas.openxmlformats.org/officeDocument/2006/relationships/hyperlink" Target="https://stephankinsella.com/2013/02/foreword-to-hoppe-a-theory-of-socialism-and-capitalism/" TargetMode="External"/><Relationship Id="rId1" Type="http://schemas.openxmlformats.org/officeDocument/2006/relationships/slideLayout" Target="../slideLayouts/slideLayout2.xml"/><Relationship Id="rId4" Type="http://schemas.openxmlformats.org/officeDocument/2006/relationships/hyperlink" Target="https://hanshoppe.com/2013/02/laissez-faire-books-edition-of-a-theory-of-socialism-and-capitalism/"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stephankinsella.com/2016/02/the-great-mises-hayek-dehomogenizationeconomic-calculation-debat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tephankinsella.com/2021/04/libertarian-answer-man-self-ownership-for-slaves-and-cruso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4sif.org/2025/04/ip-is-not-not-proper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tephankinsella.com/2025/07/property-rights-as-normative-support-for-possessio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tephankinsella.com/2022/01/on-conflictability-and-conflictable-resourc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c4sif.org/2025/05/libertarian-lockean-creationis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ephankinsella.com/lff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c4sif.org/2015/10/classical-liberals-and-anarchists-on-intellectual-property/" TargetMode="External"/><Relationship Id="rId2" Type="http://schemas.openxmlformats.org/officeDocument/2006/relationships/hyperlink" Target="https://c4sif.org/2011/06/intellectual-property-rights-as-negative-servitudes/" TargetMode="External"/><Relationship Id="rId1" Type="http://schemas.openxmlformats.org/officeDocument/2006/relationships/slideLayout" Target="../slideLayouts/slideLayout2.xml"/><Relationship Id="rId5" Type="http://schemas.openxmlformats.org/officeDocument/2006/relationships/hyperlink" Target="https://c4sif.org/2012/10/the-overwhelming-empirical-case-against-patent-and-copyright/" TargetMode="External"/><Relationship Id="rId4" Type="http://schemas.openxmlformats.org/officeDocument/2006/relationships/hyperlink" Target="https://c4sif.org/2025/05/problem-with-intellectual-property-tttc-wp-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insellalaw.com/wp-content/uploads/texts/mendelsohn_law-school.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tephankinsella.com/2011/06/on-the-danger-of-metaphors-in-scientific-discour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ubTitle" idx="1"/>
          </p:nvPr>
        </p:nvSpPr>
        <p:spPr>
          <a:xfrm>
            <a:off x="381000" y="2286000"/>
            <a:ext cx="4648200" cy="3733800"/>
          </a:xfrm>
        </p:spPr>
        <p:txBody>
          <a:bodyPr/>
          <a:lstStyle/>
          <a:p>
            <a:pPr eaLnBrk="1" hangingPunct="1">
              <a:spcBef>
                <a:spcPts val="2400"/>
              </a:spcBef>
            </a:pPr>
            <a:r>
              <a:rPr lang="en-US" b="1" dirty="0">
                <a:latin typeface="Calibri" charset="0"/>
              </a:rPr>
              <a:t>Stephan Kinsella</a:t>
            </a:r>
          </a:p>
          <a:p>
            <a:pPr eaLnBrk="1" hangingPunct="1">
              <a:spcBef>
                <a:spcPts val="2400"/>
              </a:spcBef>
            </a:pPr>
            <a:r>
              <a:rPr lang="en-US" i="1" u="sng" dirty="0">
                <a:cs typeface="Calibri"/>
                <a:sym typeface="Helvetica" charset="0"/>
                <a:hlinkClick r:id="rId3"/>
              </a:rPr>
              <a:t>Libertarian Papers</a:t>
            </a:r>
            <a:r>
              <a:rPr lang="en-US" dirty="0">
                <a:cs typeface="Calibri"/>
                <a:sym typeface="Helvetica" charset="0"/>
              </a:rPr>
              <a:t>, </a:t>
            </a:r>
            <a:r>
              <a:rPr lang="en-US" u="sng" dirty="0">
                <a:cs typeface="Calibri"/>
                <a:sym typeface="Helvetica" charset="0"/>
                <a:hlinkClick r:id="rId4"/>
              </a:rPr>
              <a:t>C4SIF.org</a:t>
            </a:r>
            <a:r>
              <a:rPr lang="en-US" dirty="0">
                <a:cs typeface="Calibri"/>
                <a:sym typeface="Helvetica" charset="0"/>
              </a:rPr>
              <a:t>, </a:t>
            </a:r>
            <a:r>
              <a:rPr lang="en-US" u="sng" dirty="0">
                <a:cs typeface="Calibri"/>
                <a:sym typeface="Helvetica" charset="0"/>
                <a:hlinkClick r:id="rId5"/>
              </a:rPr>
              <a:t>Kinsella Law Group</a:t>
            </a:r>
            <a:endParaRPr lang="en-US" i="1" dirty="0">
              <a:latin typeface="Calibri" charset="0"/>
            </a:endParaRPr>
          </a:p>
          <a:p>
            <a:pPr eaLnBrk="1" hangingPunct="1">
              <a:spcBef>
                <a:spcPct val="0"/>
              </a:spcBef>
            </a:pPr>
            <a:endParaRPr lang="en-US" dirty="0">
              <a:latin typeface="Calibri" charset="0"/>
            </a:endParaRPr>
          </a:p>
          <a:p>
            <a:pPr eaLnBrk="1" hangingPunct="1">
              <a:spcBef>
                <a:spcPct val="0"/>
              </a:spcBef>
            </a:pPr>
            <a:r>
              <a:rPr lang="en-US" dirty="0">
                <a:latin typeface="Calibri" charset="0"/>
              </a:rPr>
              <a:t>Capitalism and Morality 2025 </a:t>
            </a:r>
          </a:p>
          <a:p>
            <a:pPr eaLnBrk="1" hangingPunct="1">
              <a:spcBef>
                <a:spcPct val="0"/>
              </a:spcBef>
            </a:pPr>
            <a:r>
              <a:rPr lang="en-US" dirty="0"/>
              <a:t>Vancouver </a:t>
            </a:r>
            <a:r>
              <a:rPr lang="en-US" dirty="0">
                <a:latin typeface="Calibri" charset="0"/>
              </a:rPr>
              <a:t>• </a:t>
            </a:r>
            <a:r>
              <a:rPr lang="en-US" dirty="0"/>
              <a:t>Aug. 23, 2025</a:t>
            </a:r>
            <a:endParaRPr lang="en-US" dirty="0">
              <a:latin typeface="Calibri" charset="0"/>
            </a:endParaRPr>
          </a:p>
        </p:txBody>
      </p:sp>
      <p:sp>
        <p:nvSpPr>
          <p:cNvPr id="6147" name="Text Box 18"/>
          <p:cNvSpPr txBox="1">
            <a:spLocks noChangeArrowheads="1"/>
          </p:cNvSpPr>
          <p:nvPr/>
        </p:nvSpPr>
        <p:spPr bwMode="auto">
          <a:xfrm>
            <a:off x="381000" y="343452"/>
            <a:ext cx="76962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r>
              <a:rPr lang="en-US" sz="3200" cap="small" dirty="0">
                <a:latin typeface="Calibri" charset="0"/>
                <a:ea typeface="Calibri" charset="0"/>
                <a:cs typeface="Calibri" charset="0"/>
              </a:rPr>
              <a:t>What Is Property? And What Is Not?</a:t>
            </a:r>
            <a:endParaRPr lang="en-US" sz="3200" dirty="0">
              <a:solidFill>
                <a:srgbClr val="003399"/>
              </a:solidFill>
              <a:latin typeface="Calibri" charset="0"/>
              <a:ea typeface="Calibri" charset="0"/>
              <a:cs typeface="Calibri" charset="0"/>
            </a:endParaRPr>
          </a:p>
        </p:txBody>
      </p:sp>
      <p:pic>
        <p:nvPicPr>
          <p:cNvPr id="4" name="Picture 3" descr="A cover of a book&#10;&#10;AI-generated content may be incorrect.">
            <a:extLst>
              <a:ext uri="{FF2B5EF4-FFF2-40B4-BE49-F238E27FC236}">
                <a16:creationId xmlns:a16="http://schemas.microsoft.com/office/drawing/2014/main" id="{5BD88961-0813-7C42-2A45-3169F0A1585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10200" y="1143000"/>
            <a:ext cx="3514418" cy="5271627"/>
          </a:xfrm>
          <a:prstGeom prst="rect">
            <a:avLst/>
          </a:prstGeom>
        </p:spPr>
      </p:pic>
    </p:spTree>
  </p:cSld>
  <p:clrMapOvr>
    <a:masterClrMapping/>
  </p:clrMapOvr>
  <p:transition>
    <p:pull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FC4F2-DBAF-E924-4B39-E949E3EBB88B}"/>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B24734F1-CF23-7EE4-00B6-C231CAFA13E6}"/>
              </a:ext>
            </a:extLst>
          </p:cNvPr>
          <p:cNvSpPr>
            <a:spLocks noGrp="1"/>
          </p:cNvSpPr>
          <p:nvPr>
            <p:ph type="title"/>
          </p:nvPr>
        </p:nvSpPr>
        <p:spPr/>
        <p:txBody>
          <a:bodyPr/>
          <a:lstStyle/>
          <a:p>
            <a:r>
              <a:rPr lang="en-US" dirty="0">
                <a:latin typeface="Calibri" charset="0"/>
              </a:rPr>
              <a:t>Precise Terminology and Metaphors</a:t>
            </a:r>
          </a:p>
        </p:txBody>
      </p:sp>
      <p:sp>
        <p:nvSpPr>
          <p:cNvPr id="86018" name="Content Placeholder 2">
            <a:extLst>
              <a:ext uri="{FF2B5EF4-FFF2-40B4-BE49-F238E27FC236}">
                <a16:creationId xmlns:a16="http://schemas.microsoft.com/office/drawing/2014/main" id="{520358E8-E1DD-C604-56E5-D585B1C2DECE}"/>
              </a:ext>
            </a:extLst>
          </p:cNvPr>
          <p:cNvSpPr>
            <a:spLocks noGrp="1"/>
          </p:cNvSpPr>
          <p:nvPr>
            <p:ph idx="1"/>
          </p:nvPr>
        </p:nvSpPr>
        <p:spPr>
          <a:xfrm>
            <a:off x="304800" y="1219200"/>
            <a:ext cx="8382000" cy="5105400"/>
          </a:xfrm>
        </p:spPr>
        <p:txBody>
          <a:bodyPr/>
          <a:lstStyle/>
          <a:p>
            <a:pPr lvl="1"/>
            <a:r>
              <a:rPr lang="en-US" dirty="0"/>
              <a:t>Some other examples:</a:t>
            </a:r>
            <a:endParaRPr lang="en-US" sz="1800" dirty="0"/>
          </a:p>
          <a:p>
            <a:pPr lvl="2"/>
            <a:r>
              <a:rPr lang="en-US" dirty="0"/>
              <a:t>Public schools vs. government schools</a:t>
            </a:r>
            <a:endParaRPr lang="en-US" sz="1600" dirty="0"/>
          </a:p>
          <a:p>
            <a:pPr lvl="2"/>
            <a:r>
              <a:rPr lang="en-US" dirty="0"/>
              <a:t>Coercion vs. aggression</a:t>
            </a:r>
            <a:endParaRPr lang="en-US" sz="1600" dirty="0"/>
          </a:p>
          <a:p>
            <a:pPr lvl="2"/>
            <a:r>
              <a:rPr lang="en-US" dirty="0"/>
              <a:t>State vs. government</a:t>
            </a:r>
            <a:endParaRPr lang="en-US" sz="1600" dirty="0"/>
          </a:p>
          <a:p>
            <a:pPr lvl="2"/>
            <a:r>
              <a:rPr lang="en-US" dirty="0"/>
              <a:t>Scarcity (lack of abundance) vs. scarcity (rivalrous)</a:t>
            </a:r>
            <a:endParaRPr lang="en-US" sz="1600" dirty="0"/>
          </a:p>
          <a:p>
            <a:pPr lvl="0"/>
            <a:r>
              <a:rPr lang="en-US" dirty="0"/>
              <a:t>The most important concepts to gets straight to get a good grasp on libertarian principles, rights, justice, and so on, are concepts like </a:t>
            </a:r>
            <a:r>
              <a:rPr lang="en-US" i="1" dirty="0"/>
              <a:t>scarcity</a:t>
            </a:r>
            <a:r>
              <a:rPr lang="en-US" dirty="0"/>
              <a:t>, </a:t>
            </a:r>
            <a:r>
              <a:rPr lang="en-US" i="1" dirty="0"/>
              <a:t>property</a:t>
            </a:r>
            <a:r>
              <a:rPr lang="en-US" dirty="0"/>
              <a:t>, and </a:t>
            </a:r>
            <a:r>
              <a:rPr lang="en-US" i="1" dirty="0"/>
              <a:t>human</a:t>
            </a:r>
            <a:r>
              <a:rPr lang="en-US" dirty="0"/>
              <a:t> </a:t>
            </a:r>
            <a:r>
              <a:rPr lang="en-US" i="1" dirty="0"/>
              <a:t>action. </a:t>
            </a:r>
            <a:endParaRPr lang="en-US" sz="2000" dirty="0"/>
          </a:p>
          <a:p>
            <a:endParaRPr lang="en-US" dirty="0">
              <a:latin typeface="Calibri" charset="0"/>
            </a:endParaRPr>
          </a:p>
        </p:txBody>
      </p:sp>
    </p:spTree>
    <p:extLst>
      <p:ext uri="{BB962C8B-B14F-4D97-AF65-F5344CB8AC3E}">
        <p14:creationId xmlns:p14="http://schemas.microsoft.com/office/powerpoint/2010/main" val="716914358"/>
      </p:ext>
    </p:extLst>
  </p:cSld>
  <p:clrMapOvr>
    <a:masterClrMapping/>
  </p:clrMapOvr>
  <p:transition>
    <p:pull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75DD9-F420-61EF-FC5F-41E28FF7B626}"/>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9C160344-50F8-2B36-2F03-D6A29AEF7B43}"/>
              </a:ext>
            </a:extLst>
          </p:cNvPr>
          <p:cNvSpPr>
            <a:spLocks noGrp="1"/>
          </p:cNvSpPr>
          <p:nvPr>
            <p:ph type="title"/>
          </p:nvPr>
        </p:nvSpPr>
        <p:spPr/>
        <p:txBody>
          <a:bodyPr/>
          <a:lstStyle/>
          <a:p>
            <a:r>
              <a:rPr lang="en-US" dirty="0">
                <a:latin typeface="Calibri" charset="0"/>
              </a:rPr>
              <a:t>Fundamental Concepts in Social Sciences</a:t>
            </a:r>
          </a:p>
        </p:txBody>
      </p:sp>
      <p:sp>
        <p:nvSpPr>
          <p:cNvPr id="86018" name="Content Placeholder 2">
            <a:extLst>
              <a:ext uri="{FF2B5EF4-FFF2-40B4-BE49-F238E27FC236}">
                <a16:creationId xmlns:a16="http://schemas.microsoft.com/office/drawing/2014/main" id="{45A871A3-3E43-E563-8251-43B69184D9EA}"/>
              </a:ext>
            </a:extLst>
          </p:cNvPr>
          <p:cNvSpPr>
            <a:spLocks noGrp="1"/>
          </p:cNvSpPr>
          <p:nvPr>
            <p:ph idx="1"/>
          </p:nvPr>
        </p:nvSpPr>
        <p:spPr>
          <a:xfrm>
            <a:off x="304800" y="1219200"/>
            <a:ext cx="8382000" cy="5105400"/>
          </a:xfrm>
        </p:spPr>
        <p:txBody>
          <a:bodyPr/>
          <a:lstStyle/>
          <a:p>
            <a:pPr lvl="0"/>
            <a:r>
              <a:rPr lang="en-US" dirty="0"/>
              <a:t>As Professor Hoppe writes: “Next to the concept of action, </a:t>
            </a:r>
            <a:r>
              <a:rPr lang="en-US" i="1" dirty="0"/>
              <a:t>property </a:t>
            </a:r>
            <a:r>
              <a:rPr lang="en-US" dirty="0"/>
              <a:t>is the most basic category in the social sciences. As a matter of fact, all other concepts to be introduced in this chapter—aggression, contract, capitalism and socialism—are definable in terms of property: </a:t>
            </a:r>
            <a:r>
              <a:rPr lang="en-US" i="1" dirty="0"/>
              <a:t>aggression </a:t>
            </a:r>
            <a:r>
              <a:rPr lang="en-US" dirty="0"/>
              <a:t>being aggression against property, </a:t>
            </a:r>
            <a:r>
              <a:rPr lang="en-US" i="1" dirty="0"/>
              <a:t>contract </a:t>
            </a:r>
            <a:r>
              <a:rPr lang="en-US" dirty="0"/>
              <a:t>being a nonaggressive relationship between property owners, </a:t>
            </a:r>
            <a:r>
              <a:rPr lang="en-US" i="1" dirty="0"/>
              <a:t>socialism </a:t>
            </a:r>
            <a:r>
              <a:rPr lang="en-US" dirty="0"/>
              <a:t>being an institutionalized policy of aggression against property, and </a:t>
            </a:r>
            <a:r>
              <a:rPr lang="en-US" i="1" dirty="0"/>
              <a:t>capitalism</a:t>
            </a:r>
            <a:r>
              <a:rPr lang="en-US" dirty="0"/>
              <a:t> being an institutionalized policy of the recognition of property and </a:t>
            </a:r>
            <a:r>
              <a:rPr lang="en-US" dirty="0" err="1"/>
              <a:t>contractualism</a:t>
            </a:r>
            <a:r>
              <a:rPr lang="en-US" dirty="0"/>
              <a:t>.”</a:t>
            </a:r>
          </a:p>
          <a:p>
            <a:pPr lvl="1"/>
            <a:r>
              <a:rPr lang="en-US" dirty="0"/>
              <a:t>Kinsella, </a:t>
            </a:r>
            <a:r>
              <a:rPr lang="en-US" dirty="0">
                <a:hlinkClick r:id="rId2"/>
              </a:rPr>
              <a:t>“Foreword,” to Hoppe, </a:t>
            </a:r>
            <a:r>
              <a:rPr lang="en-US" i="1" dirty="0">
                <a:hlinkClick r:id="rId2"/>
              </a:rPr>
              <a:t>A Theory of Socialism and Capitalism</a:t>
            </a:r>
            <a:endParaRPr lang="en-US" i="1" dirty="0"/>
          </a:p>
          <a:p>
            <a:pPr lvl="1"/>
            <a:r>
              <a:rPr lang="en-US" dirty="0"/>
              <a:t>Hoppe, </a:t>
            </a:r>
            <a:r>
              <a:rPr lang="en-US" i="1" u="sng" dirty="0">
                <a:hlinkClick r:id="rId3"/>
              </a:rPr>
              <a:t>A Theory of Socialism and Capitalism</a:t>
            </a:r>
            <a:r>
              <a:rPr lang="en-US" dirty="0"/>
              <a:t> (Kluwer, 1989; Mises Institute reprint, 2007; </a:t>
            </a:r>
            <a:r>
              <a:rPr lang="en-US" u="sng" dirty="0">
                <a:hlinkClick r:id="rId4"/>
              </a:rPr>
              <a:t>Laissez Faire Books</a:t>
            </a:r>
            <a:r>
              <a:rPr lang="en-US" dirty="0"/>
              <a:t>, 2013)</a:t>
            </a:r>
          </a:p>
        </p:txBody>
      </p:sp>
    </p:spTree>
    <p:extLst>
      <p:ext uri="{BB962C8B-B14F-4D97-AF65-F5344CB8AC3E}">
        <p14:creationId xmlns:p14="http://schemas.microsoft.com/office/powerpoint/2010/main" val="3809598897"/>
      </p:ext>
    </p:extLst>
  </p:cSld>
  <p:clrMapOvr>
    <a:masterClrMapping/>
  </p:clrMapOvr>
  <p:transition>
    <p:pull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2D897-2CE8-3BE4-445B-AF0D65B98EBD}"/>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1AFE7EA0-3692-C9C5-4FF0-8FF93CF52E41}"/>
              </a:ext>
            </a:extLst>
          </p:cNvPr>
          <p:cNvSpPr>
            <a:spLocks noGrp="1"/>
          </p:cNvSpPr>
          <p:nvPr>
            <p:ph type="title"/>
          </p:nvPr>
        </p:nvSpPr>
        <p:spPr/>
        <p:txBody>
          <a:bodyPr/>
          <a:lstStyle/>
          <a:p>
            <a:r>
              <a:rPr lang="en-US" dirty="0">
                <a:latin typeface="Calibri" charset="0"/>
              </a:rPr>
              <a:t>Fundamental Concepts in Social Sciences</a:t>
            </a:r>
          </a:p>
        </p:txBody>
      </p:sp>
      <p:sp>
        <p:nvSpPr>
          <p:cNvPr id="86018" name="Content Placeholder 2">
            <a:extLst>
              <a:ext uri="{FF2B5EF4-FFF2-40B4-BE49-F238E27FC236}">
                <a16:creationId xmlns:a16="http://schemas.microsoft.com/office/drawing/2014/main" id="{8564D5ED-550A-10CF-58FA-84B95AC1E9B0}"/>
              </a:ext>
            </a:extLst>
          </p:cNvPr>
          <p:cNvSpPr>
            <a:spLocks noGrp="1"/>
          </p:cNvSpPr>
          <p:nvPr>
            <p:ph idx="1"/>
          </p:nvPr>
        </p:nvSpPr>
        <p:spPr>
          <a:xfrm>
            <a:off x="304800" y="1219200"/>
            <a:ext cx="8382000" cy="5105400"/>
          </a:xfrm>
        </p:spPr>
        <p:txBody>
          <a:bodyPr/>
          <a:lstStyle/>
          <a:p>
            <a:pPr lvl="0"/>
            <a:r>
              <a:rPr lang="en-US" dirty="0"/>
              <a:t>Hoppe carefully unpacks these terms, for example using an essentialist definition to get at the heart of what socialism and capitalism are.</a:t>
            </a:r>
            <a:endParaRPr lang="en-US" sz="2000" dirty="0"/>
          </a:p>
          <a:p>
            <a:pPr lvl="1"/>
            <a:r>
              <a:rPr lang="en-US" dirty="0"/>
              <a:t>Socialism is seen not merely as state ownership of the means of production, but ultimately “an institutionalized policy of aggression against property”; central economic planning and collective ownership of the means of production is just the most obvious manifestation of socialism</a:t>
            </a:r>
            <a:endParaRPr lang="en-US" sz="1800" dirty="0"/>
          </a:p>
          <a:p>
            <a:pPr lvl="1"/>
            <a:r>
              <a:rPr lang="en-US" dirty="0"/>
              <a:t>Thus any form of socialism, to any degree, also suffers the problems of central planning that Mises pointed out in 1920</a:t>
            </a:r>
            <a:endParaRPr lang="en-US" sz="1800" dirty="0"/>
          </a:p>
          <a:p>
            <a:pPr lvl="2"/>
            <a:r>
              <a:rPr lang="en-US" u="sng" dirty="0">
                <a:hlinkClick r:id="rId2"/>
              </a:rPr>
              <a:t>The Great Mises-Hayek Dehomogenization/Economic Calculation Debate</a:t>
            </a:r>
            <a:endParaRPr lang="en-US" sz="1600" dirty="0"/>
          </a:p>
          <a:p>
            <a:endParaRPr lang="en-US" dirty="0">
              <a:latin typeface="Calibri" charset="0"/>
            </a:endParaRPr>
          </a:p>
        </p:txBody>
      </p:sp>
    </p:spTree>
    <p:extLst>
      <p:ext uri="{BB962C8B-B14F-4D97-AF65-F5344CB8AC3E}">
        <p14:creationId xmlns:p14="http://schemas.microsoft.com/office/powerpoint/2010/main" val="1956429766"/>
      </p:ext>
    </p:extLst>
  </p:cSld>
  <p:clrMapOvr>
    <a:masterClrMapping/>
  </p:clrMapOvr>
  <p:transition>
    <p:pull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7AFC0-DE0B-9A60-BB18-2DD8B733AA15}"/>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AA3DA6C9-51CD-37DD-EC95-A8F9AB33F543}"/>
              </a:ext>
            </a:extLst>
          </p:cNvPr>
          <p:cNvSpPr>
            <a:spLocks noGrp="1"/>
          </p:cNvSpPr>
          <p:nvPr>
            <p:ph type="title"/>
          </p:nvPr>
        </p:nvSpPr>
        <p:spPr/>
        <p:txBody>
          <a:bodyPr/>
          <a:lstStyle/>
          <a:p>
            <a:r>
              <a:rPr lang="en-US" dirty="0">
                <a:latin typeface="Calibri" charset="0"/>
              </a:rPr>
              <a:t>The Elusive Concept of Property</a:t>
            </a:r>
          </a:p>
        </p:txBody>
      </p:sp>
      <p:sp>
        <p:nvSpPr>
          <p:cNvPr id="86018" name="Content Placeholder 2">
            <a:extLst>
              <a:ext uri="{FF2B5EF4-FFF2-40B4-BE49-F238E27FC236}">
                <a16:creationId xmlns:a16="http://schemas.microsoft.com/office/drawing/2014/main" id="{0423DA2C-9064-C5BD-017A-236EB1F6C051}"/>
              </a:ext>
            </a:extLst>
          </p:cNvPr>
          <p:cNvSpPr>
            <a:spLocks noGrp="1"/>
          </p:cNvSpPr>
          <p:nvPr>
            <p:ph idx="1"/>
          </p:nvPr>
        </p:nvSpPr>
        <p:spPr>
          <a:xfrm>
            <a:off x="304800" y="1219200"/>
            <a:ext cx="8382000" cy="5105400"/>
          </a:xfrm>
        </p:spPr>
        <p:txBody>
          <a:bodyPr/>
          <a:lstStyle/>
          <a:p>
            <a:pPr lvl="0"/>
            <a:r>
              <a:rPr lang="en-US" dirty="0"/>
              <a:t>Recall, Hoppe says, “Next to the concept of action, </a:t>
            </a:r>
            <a:r>
              <a:rPr lang="en-US" i="1" dirty="0"/>
              <a:t>property </a:t>
            </a:r>
            <a:r>
              <a:rPr lang="en-US" dirty="0"/>
              <a:t>is the most basic category in the social sciences. As a matter of fact, all other concepts to be introduced in this chapter—aggression, contract, capitalism and socialism—are definable in terms of property.” </a:t>
            </a:r>
            <a:endParaRPr lang="en-US" sz="2000" dirty="0"/>
          </a:p>
          <a:p>
            <a:pPr lvl="0"/>
            <a:r>
              <a:rPr lang="en-US" dirty="0"/>
              <a:t>We all have an intuitive concept of property. “That car is my property.”</a:t>
            </a:r>
            <a:endParaRPr lang="en-US" sz="2000" dirty="0"/>
          </a:p>
          <a:p>
            <a:pPr lvl="0"/>
            <a:r>
              <a:rPr lang="en-US" dirty="0"/>
              <a:t>And here too terminology becomes important</a:t>
            </a:r>
            <a:endParaRPr lang="en-US" sz="2000" dirty="0"/>
          </a:p>
        </p:txBody>
      </p:sp>
    </p:spTree>
    <p:extLst>
      <p:ext uri="{BB962C8B-B14F-4D97-AF65-F5344CB8AC3E}">
        <p14:creationId xmlns:p14="http://schemas.microsoft.com/office/powerpoint/2010/main" val="3189497178"/>
      </p:ext>
    </p:extLst>
  </p:cSld>
  <p:clrMapOvr>
    <a:masterClrMapping/>
  </p:clrMapOvr>
  <p:transition>
    <p:pull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03FF1-3478-92ED-47FC-BA26698A5528}"/>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E1C32285-0D69-241F-0F1F-D1B481A84C74}"/>
              </a:ext>
            </a:extLst>
          </p:cNvPr>
          <p:cNvSpPr>
            <a:spLocks noGrp="1"/>
          </p:cNvSpPr>
          <p:nvPr>
            <p:ph type="title"/>
          </p:nvPr>
        </p:nvSpPr>
        <p:spPr/>
        <p:txBody>
          <a:bodyPr/>
          <a:lstStyle/>
          <a:p>
            <a:r>
              <a:rPr lang="en-US" dirty="0">
                <a:latin typeface="Calibri" charset="0"/>
              </a:rPr>
              <a:t>The Elusive Concept of Property</a:t>
            </a:r>
          </a:p>
        </p:txBody>
      </p:sp>
      <p:sp>
        <p:nvSpPr>
          <p:cNvPr id="86018" name="Content Placeholder 2">
            <a:extLst>
              <a:ext uri="{FF2B5EF4-FFF2-40B4-BE49-F238E27FC236}">
                <a16:creationId xmlns:a16="http://schemas.microsoft.com/office/drawing/2014/main" id="{635D4034-F384-E7CA-B8E3-1CE7668C71CA}"/>
              </a:ext>
            </a:extLst>
          </p:cNvPr>
          <p:cNvSpPr>
            <a:spLocks noGrp="1"/>
          </p:cNvSpPr>
          <p:nvPr>
            <p:ph idx="1"/>
          </p:nvPr>
        </p:nvSpPr>
        <p:spPr>
          <a:xfrm>
            <a:off x="304800" y="1219200"/>
            <a:ext cx="8382000" cy="5105400"/>
          </a:xfrm>
        </p:spPr>
        <p:txBody>
          <a:bodyPr/>
          <a:lstStyle/>
          <a:p>
            <a:pPr lvl="0"/>
            <a:r>
              <a:rPr lang="en-US" dirty="0"/>
              <a:t>“The English word </a:t>
            </a:r>
            <a:r>
              <a:rPr lang="en-US" i="1" dirty="0"/>
              <a:t>property</a:t>
            </a:r>
            <a:r>
              <a:rPr lang="en-US" dirty="0"/>
              <a:t> derives from the Latin </a:t>
            </a:r>
            <a:r>
              <a:rPr lang="en-US" b="1" i="1" dirty="0" err="1"/>
              <a:t>proprietas</a:t>
            </a:r>
            <a:r>
              <a:rPr lang="en-US" b="1" dirty="0"/>
              <a:t>, a noun form of </a:t>
            </a:r>
            <a:r>
              <a:rPr lang="en-US" b="1" i="1" dirty="0" err="1"/>
              <a:t>proprius</a:t>
            </a:r>
            <a:r>
              <a:rPr lang="en-US" b="1" dirty="0"/>
              <a:t>, which means </a:t>
            </a:r>
            <a:r>
              <a:rPr lang="en-US" b="1" u="sng" dirty="0"/>
              <a:t>one’s own</a:t>
            </a:r>
            <a:r>
              <a:rPr lang="en-US" dirty="0"/>
              <a:t>. In the United States, the word </a:t>
            </a:r>
            <a:r>
              <a:rPr lang="en-US" i="1" dirty="0"/>
              <a:t>property</a:t>
            </a:r>
            <a:r>
              <a:rPr lang="en-US" dirty="0"/>
              <a:t> is frequently used to </a:t>
            </a:r>
            <a:r>
              <a:rPr lang="en-US" b="1" dirty="0"/>
              <a:t>denote indiscriminately</a:t>
            </a:r>
            <a:r>
              <a:rPr lang="en-US" dirty="0"/>
              <a:t> either the </a:t>
            </a:r>
            <a:r>
              <a:rPr lang="en-US" b="1" i="1" dirty="0"/>
              <a:t>objects</a:t>
            </a:r>
            <a:r>
              <a:rPr lang="en-US" dirty="0"/>
              <a:t> of rights … or the </a:t>
            </a:r>
            <a:r>
              <a:rPr lang="en-US" b="1" i="1" dirty="0"/>
              <a:t>rights</a:t>
            </a:r>
            <a:r>
              <a:rPr lang="en-US" dirty="0"/>
              <a:t> that persons have with respect to things. … </a:t>
            </a:r>
            <a:r>
              <a:rPr lang="en-US" b="1" dirty="0"/>
              <a:t>Accurate analysis should reserve the use of the word property for the designation of rights that persons have with respect to things</a:t>
            </a:r>
            <a:r>
              <a:rPr lang="en-US" dirty="0"/>
              <a:t>.” </a:t>
            </a:r>
            <a:endParaRPr lang="en-US" sz="2000" dirty="0"/>
          </a:p>
          <a:p>
            <a:pPr lvl="1"/>
            <a:r>
              <a:rPr lang="en-US" dirty="0"/>
              <a:t>A.N. Yiannopoulos, </a:t>
            </a:r>
            <a:r>
              <a:rPr lang="en-US" i="1" dirty="0"/>
              <a:t>Louisiana Civil Law Treatise, Property </a:t>
            </a:r>
            <a:r>
              <a:rPr lang="en-US" dirty="0"/>
              <a:t>(West Group, 4th ed. 2001), §§ 1, 2</a:t>
            </a:r>
          </a:p>
          <a:p>
            <a:pPr lvl="2"/>
            <a:r>
              <a:rPr lang="en-US" i="1" dirty="0"/>
              <a:t>LFFS</a:t>
            </a:r>
            <a:r>
              <a:rPr lang="en-US" dirty="0"/>
              <a:t>, </a:t>
            </a:r>
            <a:r>
              <a:rPr lang="en-US" dirty="0" err="1"/>
              <a:t>ch.</a:t>
            </a:r>
            <a:r>
              <a:rPr lang="en-US" dirty="0"/>
              <a:t> 2, App. I</a:t>
            </a:r>
          </a:p>
          <a:p>
            <a:pPr lvl="2"/>
            <a:r>
              <a:rPr lang="en-US" sz="1600" dirty="0">
                <a:hlinkClick r:id="rId2"/>
              </a:rPr>
              <a:t>Libertarian Answer Man: Self-ownership for slaves and Crusoe; and Yiannopoulos on Accurate Analysis and the term “Property”; Mises distinguishing between juristic and economic categories of “ownership”</a:t>
            </a:r>
            <a:endParaRPr lang="en-US" dirty="0">
              <a:latin typeface="Calibri" charset="0"/>
            </a:endParaRPr>
          </a:p>
        </p:txBody>
      </p:sp>
    </p:spTree>
    <p:extLst>
      <p:ext uri="{BB962C8B-B14F-4D97-AF65-F5344CB8AC3E}">
        <p14:creationId xmlns:p14="http://schemas.microsoft.com/office/powerpoint/2010/main" val="1902445132"/>
      </p:ext>
    </p:extLst>
  </p:cSld>
  <p:clrMapOvr>
    <a:masterClrMapping/>
  </p:clrMapOvr>
  <p:transition>
    <p:pull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6CDE94-F61D-4DCF-1F66-BBA755B45D36}"/>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0A78C606-741C-9EC6-3166-416C1432A9A0}"/>
              </a:ext>
            </a:extLst>
          </p:cNvPr>
          <p:cNvSpPr>
            <a:spLocks noGrp="1"/>
          </p:cNvSpPr>
          <p:nvPr>
            <p:ph type="title"/>
          </p:nvPr>
        </p:nvSpPr>
        <p:spPr/>
        <p:txBody>
          <a:bodyPr/>
          <a:lstStyle/>
          <a:p>
            <a:r>
              <a:rPr lang="en-US" dirty="0">
                <a:latin typeface="Calibri" charset="0"/>
              </a:rPr>
              <a:t>Property as Right to Exclude and Right between People</a:t>
            </a:r>
          </a:p>
        </p:txBody>
      </p:sp>
      <p:sp>
        <p:nvSpPr>
          <p:cNvPr id="86018" name="Content Placeholder 2">
            <a:extLst>
              <a:ext uri="{FF2B5EF4-FFF2-40B4-BE49-F238E27FC236}">
                <a16:creationId xmlns:a16="http://schemas.microsoft.com/office/drawing/2014/main" id="{9D4780BF-B4B3-FFE4-C0C1-44953496806B}"/>
              </a:ext>
            </a:extLst>
          </p:cNvPr>
          <p:cNvSpPr>
            <a:spLocks noGrp="1"/>
          </p:cNvSpPr>
          <p:nvPr>
            <p:ph idx="1"/>
          </p:nvPr>
        </p:nvSpPr>
        <p:spPr>
          <a:xfrm>
            <a:off x="304800" y="1219200"/>
            <a:ext cx="8382000" cy="5105400"/>
          </a:xfrm>
        </p:spPr>
        <p:txBody>
          <a:bodyPr/>
          <a:lstStyle/>
          <a:p>
            <a:pPr lvl="0"/>
            <a:r>
              <a:rPr lang="en-US" dirty="0"/>
              <a:t>There is another subtle distinction which is not too important for our purposes here, but it is that property is not a right to use but a right to exclude</a:t>
            </a:r>
            <a:endParaRPr lang="en-US" sz="2000" dirty="0"/>
          </a:p>
          <a:p>
            <a:pPr lvl="1"/>
            <a:r>
              <a:rPr lang="en-US" dirty="0"/>
              <a:t>Why this matters: in the IP debate I point out that one problem with IP is that it restricts what you can do with your body, your factory, your printing press</a:t>
            </a:r>
            <a:endParaRPr lang="en-US" sz="1800" dirty="0"/>
          </a:p>
          <a:p>
            <a:pPr lvl="1"/>
            <a:r>
              <a:rPr lang="en-US" dirty="0"/>
              <a:t>The retort is that all property rights limit other property rights</a:t>
            </a:r>
            <a:endParaRPr lang="en-US" sz="1800" dirty="0"/>
          </a:p>
          <a:p>
            <a:pPr lvl="2"/>
            <a:r>
              <a:rPr lang="en-US" dirty="0"/>
              <a:t>“your right to swing your fist ends where my nose begins”</a:t>
            </a:r>
            <a:endParaRPr lang="en-US" sz="1600" dirty="0"/>
          </a:p>
          <a:p>
            <a:pPr lvl="3"/>
            <a:r>
              <a:rPr lang="en-US" dirty="0"/>
              <a:t>This saying has done about as much damage as Oliver Wendell Holmes’s colorful metaphor about shouting in a theater</a:t>
            </a:r>
            <a:endParaRPr lang="en-US" sz="1400" dirty="0"/>
          </a:p>
          <a:p>
            <a:pPr lvl="3"/>
            <a:r>
              <a:rPr lang="en-US" dirty="0"/>
              <a:t>As Rothbard writes in </a:t>
            </a:r>
            <a:r>
              <a:rPr lang="en-US" i="1" dirty="0"/>
              <a:t>The Ethics of Liberty</a:t>
            </a:r>
            <a:r>
              <a:rPr lang="en-US" dirty="0"/>
              <a:t>, “The most famous example is Justice Holmes’s contention that no one has the right to shout “Fire” falsely in a crowded theater, and therefore that the right to freedom of speech cannot be absolute, but must be weakened and tempered by considerations of “public policy.””</a:t>
            </a:r>
            <a:endParaRPr lang="en-US" dirty="0">
              <a:latin typeface="Calibri" charset="0"/>
            </a:endParaRPr>
          </a:p>
        </p:txBody>
      </p:sp>
    </p:spTree>
    <p:extLst>
      <p:ext uri="{BB962C8B-B14F-4D97-AF65-F5344CB8AC3E}">
        <p14:creationId xmlns:p14="http://schemas.microsoft.com/office/powerpoint/2010/main" val="3710752474"/>
      </p:ext>
    </p:extLst>
  </p:cSld>
  <p:clrMapOvr>
    <a:masterClrMapping/>
  </p:clrMapOvr>
  <p:transition>
    <p:pull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A736B-955B-1047-EECE-3B8C922DF435}"/>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CB9D2264-C44D-8EFA-2A88-CF04ADE63FD6}"/>
              </a:ext>
            </a:extLst>
          </p:cNvPr>
          <p:cNvSpPr>
            <a:spLocks noGrp="1"/>
          </p:cNvSpPr>
          <p:nvPr>
            <p:ph type="title"/>
          </p:nvPr>
        </p:nvSpPr>
        <p:spPr/>
        <p:txBody>
          <a:bodyPr/>
          <a:lstStyle/>
          <a:p>
            <a:r>
              <a:rPr lang="en-US" dirty="0">
                <a:latin typeface="Calibri" charset="0"/>
              </a:rPr>
              <a:t>Property as Right to Exclude and Right between People</a:t>
            </a:r>
          </a:p>
        </p:txBody>
      </p:sp>
      <p:sp>
        <p:nvSpPr>
          <p:cNvPr id="86018" name="Content Placeholder 2">
            <a:extLst>
              <a:ext uri="{FF2B5EF4-FFF2-40B4-BE49-F238E27FC236}">
                <a16:creationId xmlns:a16="http://schemas.microsoft.com/office/drawing/2014/main" id="{0562DEFA-6C86-980E-7CB1-EF1A3FBB3F8D}"/>
              </a:ext>
            </a:extLst>
          </p:cNvPr>
          <p:cNvSpPr>
            <a:spLocks noGrp="1"/>
          </p:cNvSpPr>
          <p:nvPr>
            <p:ph idx="1"/>
          </p:nvPr>
        </p:nvSpPr>
        <p:spPr>
          <a:xfrm>
            <a:off x="301625" y="1038101"/>
            <a:ext cx="8382000" cy="5105400"/>
          </a:xfrm>
        </p:spPr>
        <p:txBody>
          <a:bodyPr/>
          <a:lstStyle/>
          <a:p>
            <a:pPr lvl="4"/>
            <a:r>
              <a:rPr lang="en-US" dirty="0"/>
              <a:t>And yet as Rothbard explains, this example does not show that rights are </a:t>
            </a:r>
            <a:r>
              <a:rPr lang="en-US" b="1" dirty="0"/>
              <a:t>not absolute</a:t>
            </a:r>
            <a:r>
              <a:rPr lang="en-US" dirty="0"/>
              <a:t>, but instead the shouter is violating the property rights of the owner</a:t>
            </a:r>
            <a:endParaRPr lang="en-US" sz="1400" dirty="0"/>
          </a:p>
          <a:p>
            <a:pPr lvl="3"/>
            <a:r>
              <a:rPr lang="en-US" dirty="0"/>
              <a:t>Likewise, the saying above does not show that property rights are limited, but that property rights limit </a:t>
            </a:r>
            <a:r>
              <a:rPr lang="en-US" i="1" dirty="0"/>
              <a:t>actions</a:t>
            </a:r>
            <a:r>
              <a:rPr lang="en-US" dirty="0"/>
              <a:t>: My property right my nose limits your </a:t>
            </a:r>
            <a:r>
              <a:rPr lang="en-US" i="1" dirty="0"/>
              <a:t>action</a:t>
            </a:r>
            <a:r>
              <a:rPr lang="en-US" dirty="0"/>
              <a:t> of “swinging your fist.”</a:t>
            </a:r>
            <a:endParaRPr lang="en-US" sz="1400" dirty="0"/>
          </a:p>
          <a:p>
            <a:pPr lvl="3"/>
            <a:r>
              <a:rPr lang="en-US" dirty="0"/>
              <a:t>It took me a long time to realize how important and significant this insight is.</a:t>
            </a:r>
            <a:endParaRPr lang="en-US" sz="1400" dirty="0"/>
          </a:p>
          <a:p>
            <a:pPr lvl="3"/>
            <a:r>
              <a:rPr lang="en-US" dirty="0"/>
              <a:t>I needed to figure it out, to counter sneaky arguments in favor of intellectual property</a:t>
            </a:r>
            <a:endParaRPr lang="en-US" sz="1400" dirty="0"/>
          </a:p>
          <a:p>
            <a:pPr lvl="3"/>
            <a:r>
              <a:rPr lang="en-US" dirty="0"/>
              <a:t>If you view property rights as a </a:t>
            </a:r>
            <a:r>
              <a:rPr lang="en-US" i="1" dirty="0"/>
              <a:t>right to exclude</a:t>
            </a:r>
            <a:r>
              <a:rPr lang="en-US" dirty="0"/>
              <a:t> and not as a </a:t>
            </a:r>
            <a:r>
              <a:rPr lang="en-US" i="1" dirty="0"/>
              <a:t>right to use</a:t>
            </a:r>
            <a:r>
              <a:rPr lang="en-US" dirty="0"/>
              <a:t>, then my inability to perform some action that interferes with your property is not a limit on my property rights at all but a limit on my action </a:t>
            </a:r>
            <a:r>
              <a:rPr lang="en-US" i="1" dirty="0"/>
              <a:t>because</a:t>
            </a:r>
            <a:r>
              <a:rPr lang="en-US" dirty="0"/>
              <a:t> you have property rights</a:t>
            </a:r>
          </a:p>
          <a:p>
            <a:pPr lvl="0"/>
            <a:r>
              <a:rPr lang="en-US" dirty="0"/>
              <a:t>Property rights are not relations between a person and a thing, but between people </a:t>
            </a:r>
            <a:r>
              <a:rPr lang="en-US" i="1" dirty="0"/>
              <a:t>with respect to</a:t>
            </a:r>
            <a:r>
              <a:rPr lang="en-US" dirty="0"/>
              <a:t> things</a:t>
            </a:r>
            <a:endParaRPr lang="en-US" sz="2000" dirty="0"/>
          </a:p>
          <a:p>
            <a:pPr lvl="1"/>
            <a:r>
              <a:rPr lang="en-US" dirty="0"/>
              <a:t>“they define the degree to which individuals may </a:t>
            </a:r>
            <a:r>
              <a:rPr lang="en-US" b="1" dirty="0"/>
              <a:t>exclude</a:t>
            </a:r>
            <a:r>
              <a:rPr lang="en-US" dirty="0"/>
              <a:t> other individuals from the use and enjoyment of their goods and services” Judge Alex </a:t>
            </a:r>
            <a:r>
              <a:rPr lang="en-US" dirty="0" err="1"/>
              <a:t>Kozinksi</a:t>
            </a:r>
            <a:endParaRPr lang="en-US" sz="1800" dirty="0"/>
          </a:p>
          <a:p>
            <a:pPr lvl="2"/>
            <a:r>
              <a:rPr lang="en-US" i="1" dirty="0"/>
              <a:t>LFFS</a:t>
            </a:r>
            <a:r>
              <a:rPr lang="en-US" dirty="0"/>
              <a:t>, </a:t>
            </a:r>
            <a:r>
              <a:rPr lang="en-US" dirty="0" err="1"/>
              <a:t>ch.</a:t>
            </a:r>
            <a:r>
              <a:rPr lang="en-US" dirty="0"/>
              <a:t> 2, App. I, “Property as a Right between People”</a:t>
            </a:r>
            <a:endParaRPr lang="en-US" sz="1600" dirty="0"/>
          </a:p>
          <a:p>
            <a:pPr marL="914400" lvl="2" indent="0">
              <a:buNone/>
            </a:pPr>
            <a:endParaRPr lang="en-US" sz="1600" dirty="0"/>
          </a:p>
          <a:p>
            <a:endParaRPr lang="en-US" dirty="0">
              <a:latin typeface="Calibri" charset="0"/>
            </a:endParaRPr>
          </a:p>
        </p:txBody>
      </p:sp>
    </p:spTree>
    <p:extLst>
      <p:ext uri="{BB962C8B-B14F-4D97-AF65-F5344CB8AC3E}">
        <p14:creationId xmlns:p14="http://schemas.microsoft.com/office/powerpoint/2010/main" val="2297578421"/>
      </p:ext>
    </p:extLst>
  </p:cSld>
  <p:clrMapOvr>
    <a:masterClrMapping/>
  </p:clrMapOvr>
  <p:transition>
    <p:pull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0E59F-8700-08BC-BA66-E6EE3BAC53CF}"/>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F76B112F-79A6-6939-258A-ED706E2CBF73}"/>
              </a:ext>
            </a:extLst>
          </p:cNvPr>
          <p:cNvSpPr>
            <a:spLocks noGrp="1"/>
          </p:cNvSpPr>
          <p:nvPr>
            <p:ph type="title"/>
          </p:nvPr>
        </p:nvSpPr>
        <p:spPr/>
        <p:txBody>
          <a:bodyPr/>
          <a:lstStyle/>
          <a:p>
            <a:r>
              <a:rPr lang="en-US" dirty="0">
                <a:latin typeface="Calibri" charset="0"/>
              </a:rPr>
              <a:t>Property Rights as Limits on </a:t>
            </a:r>
            <a:r>
              <a:rPr lang="en-US" i="1" dirty="0">
                <a:latin typeface="Calibri" charset="0"/>
              </a:rPr>
              <a:t>Action</a:t>
            </a:r>
          </a:p>
        </p:txBody>
      </p:sp>
      <p:sp>
        <p:nvSpPr>
          <p:cNvPr id="86018" name="Content Placeholder 2">
            <a:extLst>
              <a:ext uri="{FF2B5EF4-FFF2-40B4-BE49-F238E27FC236}">
                <a16:creationId xmlns:a16="http://schemas.microsoft.com/office/drawing/2014/main" id="{46E0AE64-CAE1-0514-995B-ADF41572ABC8}"/>
              </a:ext>
            </a:extLst>
          </p:cNvPr>
          <p:cNvSpPr>
            <a:spLocks noGrp="1"/>
          </p:cNvSpPr>
          <p:nvPr>
            <p:ph idx="1"/>
          </p:nvPr>
        </p:nvSpPr>
        <p:spPr>
          <a:xfrm>
            <a:off x="304800" y="1219200"/>
            <a:ext cx="8382000" cy="5105400"/>
          </a:xfrm>
        </p:spPr>
        <p:txBody>
          <a:bodyPr/>
          <a:lstStyle/>
          <a:p>
            <a:pPr lvl="0"/>
            <a:r>
              <a:rPr lang="en-US" dirty="0"/>
              <a:t>So to clarify the concept of property, we need to recognize that property rights refer to rights of owners to resources or things, and not the thing itself; and that property rights limit action, not other property rights; and that property rights are rights to </a:t>
            </a:r>
            <a:r>
              <a:rPr lang="en-US" i="1" dirty="0"/>
              <a:t>exclude</a:t>
            </a:r>
            <a:r>
              <a:rPr lang="en-US" dirty="0"/>
              <a:t>, not to use</a:t>
            </a:r>
            <a:endParaRPr lang="en-US" sz="2000" dirty="0"/>
          </a:p>
          <a:p>
            <a:pPr lvl="1"/>
            <a:r>
              <a:rPr lang="en-US" dirty="0"/>
              <a:t>Then silly criticisms like “property doesn’t have rights, people do” evaporates.</a:t>
            </a:r>
            <a:endParaRPr lang="en-US" sz="1800" dirty="0"/>
          </a:p>
          <a:p>
            <a:pPr lvl="2"/>
            <a:r>
              <a:rPr lang="en-US" dirty="0"/>
              <a:t>Right: People don’t have property; they have ownership or property rights </a:t>
            </a:r>
            <a:r>
              <a:rPr lang="en-US" i="1" dirty="0"/>
              <a:t>in</a:t>
            </a:r>
            <a:r>
              <a:rPr lang="en-US" dirty="0"/>
              <a:t> things, in </a:t>
            </a:r>
            <a:r>
              <a:rPr lang="en-US" i="1" dirty="0"/>
              <a:t>resources</a:t>
            </a:r>
            <a:endParaRPr lang="en-US" sz="1600" dirty="0"/>
          </a:p>
          <a:p>
            <a:pPr lvl="2"/>
            <a:r>
              <a:rPr lang="en-US" dirty="0"/>
              <a:t>This is similar to the silly and usually dishonest objection to states’ rights by proponents of greater federal government power</a:t>
            </a:r>
            <a:endParaRPr lang="en-US" sz="1600" dirty="0"/>
          </a:p>
          <a:p>
            <a:pPr lvl="3"/>
            <a:r>
              <a:rPr lang="en-US" dirty="0"/>
              <a:t>The term “states’ rights” does not mean states have rights but is a shorthand way of describing the limited powers of the federal government and our federalist system and vertical separation of powers</a:t>
            </a:r>
            <a:endParaRPr lang="en-US" sz="1400" dirty="0"/>
          </a:p>
        </p:txBody>
      </p:sp>
    </p:spTree>
    <p:extLst>
      <p:ext uri="{BB962C8B-B14F-4D97-AF65-F5344CB8AC3E}">
        <p14:creationId xmlns:p14="http://schemas.microsoft.com/office/powerpoint/2010/main" val="1612583439"/>
      </p:ext>
    </p:extLst>
  </p:cSld>
  <p:clrMapOvr>
    <a:masterClrMapping/>
  </p:clrMapOvr>
  <p:transition>
    <p:pull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12112-C05D-8E73-8131-CEEB85632866}"/>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B8DF9677-A00F-F6DA-4AE7-612D7D62EA37}"/>
              </a:ext>
            </a:extLst>
          </p:cNvPr>
          <p:cNvSpPr>
            <a:spLocks noGrp="1"/>
          </p:cNvSpPr>
          <p:nvPr>
            <p:ph type="title"/>
          </p:nvPr>
        </p:nvSpPr>
        <p:spPr/>
        <p:txBody>
          <a:bodyPr/>
          <a:lstStyle/>
          <a:p>
            <a:r>
              <a:rPr lang="en-US" dirty="0">
                <a:latin typeface="Calibri" charset="0"/>
              </a:rPr>
              <a:t>Property as “Things” versus Rights of Owners</a:t>
            </a:r>
          </a:p>
        </p:txBody>
      </p:sp>
      <p:sp>
        <p:nvSpPr>
          <p:cNvPr id="86018" name="Content Placeholder 2">
            <a:extLst>
              <a:ext uri="{FF2B5EF4-FFF2-40B4-BE49-F238E27FC236}">
                <a16:creationId xmlns:a16="http://schemas.microsoft.com/office/drawing/2014/main" id="{152E2915-F730-6615-39A5-1678A262099A}"/>
              </a:ext>
            </a:extLst>
          </p:cNvPr>
          <p:cNvSpPr>
            <a:spLocks noGrp="1"/>
          </p:cNvSpPr>
          <p:nvPr>
            <p:ph idx="1"/>
          </p:nvPr>
        </p:nvSpPr>
        <p:spPr>
          <a:xfrm>
            <a:off x="304800" y="1219200"/>
            <a:ext cx="8382000" cy="5105400"/>
          </a:xfrm>
        </p:spPr>
        <p:txBody>
          <a:bodyPr/>
          <a:lstStyle/>
          <a:p>
            <a:pPr lvl="0"/>
            <a:r>
              <a:rPr lang="en-US" dirty="0"/>
              <a:t>Why do we call things that we own “property”? </a:t>
            </a:r>
            <a:endParaRPr lang="en-US" sz="2000" dirty="0"/>
          </a:p>
          <a:p>
            <a:pPr lvl="1"/>
            <a:r>
              <a:rPr lang="en-US" dirty="0"/>
              <a:t>I think one reason is that the word “property” also refers to characteristics or properties of things</a:t>
            </a:r>
            <a:endParaRPr lang="en-US" sz="1800" dirty="0"/>
          </a:p>
          <a:p>
            <a:pPr lvl="2"/>
            <a:r>
              <a:rPr lang="en-US" dirty="0"/>
              <a:t>When we act in the world, we use our bodies but other external resources as </a:t>
            </a:r>
            <a:r>
              <a:rPr lang="en-US" i="1" dirty="0"/>
              <a:t>causally efficacious means of action</a:t>
            </a:r>
            <a:r>
              <a:rPr lang="en-US" dirty="0"/>
              <a:t>: tools or objects to help us attain our ends.</a:t>
            </a:r>
            <a:endParaRPr lang="en-US" sz="1600" dirty="0"/>
          </a:p>
          <a:p>
            <a:pPr lvl="2"/>
            <a:r>
              <a:rPr lang="en-US" dirty="0"/>
              <a:t>We use food, clothes, tools. </a:t>
            </a:r>
            <a:endParaRPr lang="en-US" sz="1600" dirty="0"/>
          </a:p>
          <a:p>
            <a:pPr lvl="2"/>
            <a:r>
              <a:rPr lang="en-US" dirty="0"/>
              <a:t>These things that we control help us interact with the world and thus become a “property” of the person, an extension of himself. </a:t>
            </a:r>
            <a:endParaRPr lang="en-US" sz="1600" dirty="0"/>
          </a:p>
          <a:p>
            <a:pPr lvl="3"/>
            <a:r>
              <a:rPr lang="en-US" dirty="0"/>
              <a:t>One of my properties might be that I am a fast runner, another that I have a weapon.</a:t>
            </a:r>
            <a:endParaRPr lang="en-US" sz="1400" dirty="0"/>
          </a:p>
          <a:p>
            <a:pPr lvl="1"/>
            <a:r>
              <a:rPr lang="en-US" dirty="0"/>
              <a:t>Thus, we are said to have a “proprietary” or ownership interest in things that we control and rightfully own.</a:t>
            </a:r>
            <a:endParaRPr lang="en-US" sz="1800" dirty="0"/>
          </a:p>
          <a:p>
            <a:pPr lvl="1"/>
            <a:r>
              <a:rPr lang="en-US" dirty="0"/>
              <a:t>So naturally we say “that spear is your property” even though technically speaking “you have a property right in that spear”</a:t>
            </a:r>
            <a:endParaRPr lang="en-US" sz="1800" dirty="0"/>
          </a:p>
        </p:txBody>
      </p:sp>
    </p:spTree>
    <p:extLst>
      <p:ext uri="{BB962C8B-B14F-4D97-AF65-F5344CB8AC3E}">
        <p14:creationId xmlns:p14="http://schemas.microsoft.com/office/powerpoint/2010/main" val="860031433"/>
      </p:ext>
    </p:extLst>
  </p:cSld>
  <p:clrMapOvr>
    <a:masterClrMapping/>
  </p:clrMapOvr>
  <p:transition>
    <p:pull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52990-EC2E-AC4B-2176-88F179B89AEF}"/>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233BCDD8-EE67-8D1E-D208-03FAF704BE32}"/>
              </a:ext>
            </a:extLst>
          </p:cNvPr>
          <p:cNvSpPr>
            <a:spLocks noGrp="1"/>
          </p:cNvSpPr>
          <p:nvPr>
            <p:ph type="title"/>
          </p:nvPr>
        </p:nvSpPr>
        <p:spPr/>
        <p:txBody>
          <a:bodyPr/>
          <a:lstStyle/>
          <a:p>
            <a:r>
              <a:rPr lang="en-US" dirty="0">
                <a:latin typeface="Calibri" charset="0"/>
              </a:rPr>
              <a:t>Property as “Things” versus Rights of Owners: Why it Matters</a:t>
            </a:r>
          </a:p>
        </p:txBody>
      </p:sp>
      <p:sp>
        <p:nvSpPr>
          <p:cNvPr id="86018" name="Content Placeholder 2">
            <a:extLst>
              <a:ext uri="{FF2B5EF4-FFF2-40B4-BE49-F238E27FC236}">
                <a16:creationId xmlns:a16="http://schemas.microsoft.com/office/drawing/2014/main" id="{C4EA6AD2-3339-1934-07D2-7EA7BCF91D79}"/>
              </a:ext>
            </a:extLst>
          </p:cNvPr>
          <p:cNvSpPr>
            <a:spLocks noGrp="1"/>
          </p:cNvSpPr>
          <p:nvPr>
            <p:ph idx="1"/>
          </p:nvPr>
        </p:nvSpPr>
        <p:spPr>
          <a:xfrm>
            <a:off x="304800" y="1219200"/>
            <a:ext cx="8382000" cy="5105400"/>
          </a:xfrm>
        </p:spPr>
        <p:txBody>
          <a:bodyPr/>
          <a:lstStyle/>
          <a:p>
            <a:pPr lvl="0"/>
            <a:r>
              <a:rPr lang="en-US" dirty="0"/>
              <a:t>The reason this matters is that in IP arguments the position of the IP skeptic is characterized as saying that “ideas are not property.” </a:t>
            </a:r>
            <a:endParaRPr lang="en-US" sz="2000" dirty="0"/>
          </a:p>
          <a:p>
            <a:pPr lvl="1"/>
            <a:r>
              <a:rPr lang="en-US" dirty="0"/>
              <a:t>The argument </a:t>
            </a:r>
            <a:r>
              <a:rPr lang="en-US" b="1" dirty="0"/>
              <a:t>not that ideas are not property</a:t>
            </a:r>
            <a:r>
              <a:rPr lang="en-US" dirty="0"/>
              <a:t>; </a:t>
            </a:r>
            <a:endParaRPr lang="en-US" sz="1800" dirty="0"/>
          </a:p>
          <a:p>
            <a:pPr lvl="2"/>
            <a:r>
              <a:rPr lang="en-US" dirty="0"/>
              <a:t>Nothing is property</a:t>
            </a:r>
            <a:endParaRPr lang="en-US" sz="1600" dirty="0"/>
          </a:p>
          <a:p>
            <a:pPr lvl="2"/>
            <a:r>
              <a:rPr lang="en-US" dirty="0"/>
              <a:t>People have property rights in certain things—the type of things over which there can be property rights</a:t>
            </a:r>
            <a:endParaRPr lang="en-US" sz="1600" dirty="0"/>
          </a:p>
          <a:p>
            <a:pPr lvl="2"/>
            <a:r>
              <a:rPr lang="en-US" dirty="0"/>
              <a:t>I will return to this in a moment</a:t>
            </a:r>
            <a:endParaRPr lang="en-US" sz="1600" dirty="0"/>
          </a:p>
          <a:p>
            <a:pPr lvl="3"/>
            <a:r>
              <a:rPr lang="en-US" u="sng" dirty="0">
                <a:hlinkClick r:id="rId2"/>
              </a:rPr>
              <a:t>IP is Not “Not Property”</a:t>
            </a:r>
            <a:endParaRPr lang="en-US" sz="1400" dirty="0"/>
          </a:p>
          <a:p>
            <a:pPr lvl="0"/>
            <a:endParaRPr lang="en-US" sz="1800" dirty="0"/>
          </a:p>
        </p:txBody>
      </p:sp>
    </p:spTree>
    <p:extLst>
      <p:ext uri="{BB962C8B-B14F-4D97-AF65-F5344CB8AC3E}">
        <p14:creationId xmlns:p14="http://schemas.microsoft.com/office/powerpoint/2010/main" val="421699448"/>
      </p:ext>
    </p:extLst>
  </p:cSld>
  <p:clrMapOvr>
    <a:masterClrMapping/>
  </p:clrMapOvr>
  <p:transition>
    <p:pull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a:xfrm>
            <a:off x="301625" y="228600"/>
            <a:ext cx="8540750" cy="838200"/>
          </a:xfrm>
        </p:spPr>
        <p:txBody>
          <a:bodyPr/>
          <a:lstStyle/>
          <a:p>
            <a:r>
              <a:rPr lang="en-US" dirty="0">
                <a:latin typeface="Calibri" charset="0"/>
              </a:rPr>
              <a:t>Background</a:t>
            </a:r>
          </a:p>
        </p:txBody>
      </p:sp>
      <p:sp>
        <p:nvSpPr>
          <p:cNvPr id="86018" name="Content Placeholder 2"/>
          <p:cNvSpPr>
            <a:spLocks noGrp="1"/>
          </p:cNvSpPr>
          <p:nvPr>
            <p:ph idx="1"/>
          </p:nvPr>
        </p:nvSpPr>
        <p:spPr>
          <a:xfrm>
            <a:off x="301625" y="1219200"/>
            <a:ext cx="8382000" cy="5105400"/>
          </a:xfrm>
        </p:spPr>
        <p:txBody>
          <a:bodyPr/>
          <a:lstStyle/>
          <a:p>
            <a:pPr lvl="0"/>
            <a:r>
              <a:rPr lang="en-US" dirty="0"/>
              <a:t>Was going to start out with a joke to show that a patent attorney and libertarian theorist might have a sense of humor</a:t>
            </a:r>
            <a:endParaRPr lang="en-US" sz="2000" dirty="0"/>
          </a:p>
          <a:p>
            <a:pPr lvl="1"/>
            <a:r>
              <a:rPr lang="en-US" dirty="0"/>
              <a:t>Why do Anarchists drink herbal tea? Because proper tea is theft</a:t>
            </a:r>
            <a:endParaRPr lang="en-US" sz="1800" dirty="0"/>
          </a:p>
          <a:p>
            <a:pPr lvl="1"/>
            <a:r>
              <a:rPr lang="en-US" dirty="0"/>
              <a:t>Thought it might get groans</a:t>
            </a:r>
            <a:endParaRPr lang="en-US" sz="1800" dirty="0"/>
          </a:p>
          <a:p>
            <a:pPr lvl="1"/>
            <a:r>
              <a:rPr lang="en-US" dirty="0"/>
              <a:t>So hold on, I have a little fresh humor coming</a:t>
            </a:r>
            <a:endParaRPr lang="en-US" sz="1800" dirty="0"/>
          </a:p>
          <a:p>
            <a:pPr lvl="0"/>
            <a:r>
              <a:rPr lang="en-US" dirty="0"/>
              <a:t>Long-short: I’m from Louisiana; I’ve been a libertarian for about 45 years, since high school</a:t>
            </a:r>
            <a:endParaRPr lang="en-US" sz="2000" dirty="0"/>
          </a:p>
          <a:p>
            <a:pPr lvl="0"/>
            <a:r>
              <a:rPr lang="en-US" dirty="0"/>
              <a:t>I’m a patent attorney in Houston and a long-time libertarian writer</a:t>
            </a:r>
          </a:p>
          <a:p>
            <a:pPr lvl="1"/>
            <a:r>
              <a:rPr lang="en-US" dirty="0"/>
              <a:t>Influenced by Ayn Rand, but more by Mises, Rothbard, and Hoppe</a:t>
            </a:r>
          </a:p>
          <a:p>
            <a:pPr lvl="1"/>
            <a:r>
              <a:rPr lang="en-US" dirty="0"/>
              <a:t>So I’m an Austro-</a:t>
            </a:r>
            <a:r>
              <a:rPr lang="en-US" dirty="0" err="1"/>
              <a:t>anarcho</a:t>
            </a:r>
            <a:r>
              <a:rPr lang="en-US" dirty="0"/>
              <a:t> libertarian</a:t>
            </a:r>
          </a:p>
          <a:p>
            <a:pPr lvl="0"/>
            <a:r>
              <a:rPr lang="en-US" dirty="0"/>
              <a:t>Known for my anti-IP writing, but not talking directly about that today</a:t>
            </a:r>
          </a:p>
          <a:p>
            <a:endParaRPr lang="en-US" dirty="0">
              <a:latin typeface="Calibri" charset="0"/>
            </a:endParaRPr>
          </a:p>
        </p:txBody>
      </p:sp>
    </p:spTree>
    <p:extLst>
      <p:ext uri="{BB962C8B-B14F-4D97-AF65-F5344CB8AC3E}">
        <p14:creationId xmlns:p14="http://schemas.microsoft.com/office/powerpoint/2010/main" val="574876134"/>
      </p:ext>
    </p:extLst>
  </p:cSld>
  <p:clrMapOvr>
    <a:masterClrMapping/>
  </p:clrMapOvr>
  <p:transition>
    <p:pull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C5B4B-E5EF-43F9-0EA5-6A15D53CC508}"/>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EB38B543-7E73-FBD0-AA59-E19DDA0D27CF}"/>
              </a:ext>
            </a:extLst>
          </p:cNvPr>
          <p:cNvSpPr>
            <a:spLocks noGrp="1"/>
          </p:cNvSpPr>
          <p:nvPr>
            <p:ph type="title"/>
          </p:nvPr>
        </p:nvSpPr>
        <p:spPr/>
        <p:txBody>
          <a:bodyPr/>
          <a:lstStyle/>
          <a:p>
            <a:r>
              <a:rPr lang="en-US" dirty="0">
                <a:latin typeface="Calibri" charset="0"/>
              </a:rPr>
              <a:t>Ownership vs. Possession</a:t>
            </a:r>
          </a:p>
        </p:txBody>
      </p:sp>
      <p:sp>
        <p:nvSpPr>
          <p:cNvPr id="86018" name="Content Placeholder 2">
            <a:extLst>
              <a:ext uri="{FF2B5EF4-FFF2-40B4-BE49-F238E27FC236}">
                <a16:creationId xmlns:a16="http://schemas.microsoft.com/office/drawing/2014/main" id="{9EC84E7D-BFE4-2E68-3420-A947BAFD70BB}"/>
              </a:ext>
            </a:extLst>
          </p:cNvPr>
          <p:cNvSpPr>
            <a:spLocks noGrp="1"/>
          </p:cNvSpPr>
          <p:nvPr>
            <p:ph idx="1"/>
          </p:nvPr>
        </p:nvSpPr>
        <p:spPr>
          <a:xfrm>
            <a:off x="304800" y="1219200"/>
            <a:ext cx="8382000" cy="5105400"/>
          </a:xfrm>
        </p:spPr>
        <p:txBody>
          <a:bodyPr/>
          <a:lstStyle/>
          <a:p>
            <a:pPr lvl="0"/>
            <a:r>
              <a:rPr lang="en-US" dirty="0"/>
              <a:t>One other distinction, and that is between property rights or ownership, and possession</a:t>
            </a:r>
            <a:endParaRPr lang="en-US" sz="2000" dirty="0"/>
          </a:p>
          <a:p>
            <a:pPr lvl="1"/>
            <a:r>
              <a:rPr lang="en-US" dirty="0"/>
              <a:t>Most people conflate these two</a:t>
            </a:r>
            <a:endParaRPr lang="en-US" sz="1800" dirty="0"/>
          </a:p>
          <a:p>
            <a:pPr lvl="2"/>
            <a:r>
              <a:rPr lang="en-US" dirty="0"/>
              <a:t>They say they own their bitcoins but they really merely possess them</a:t>
            </a:r>
            <a:endParaRPr lang="en-US" sz="1600" dirty="0"/>
          </a:p>
          <a:p>
            <a:pPr lvl="2"/>
            <a:r>
              <a:rPr lang="en-US" dirty="0"/>
              <a:t>But they would not say using a possessive necessarily means ownership </a:t>
            </a:r>
            <a:endParaRPr lang="en-US" sz="1600" dirty="0"/>
          </a:p>
          <a:p>
            <a:pPr lvl="3"/>
            <a:r>
              <a:rPr lang="en-US" dirty="0"/>
              <a:t>My wife is my wife but I do not own her</a:t>
            </a:r>
            <a:endParaRPr lang="en-US" sz="1400" dirty="0"/>
          </a:p>
          <a:p>
            <a:pPr lvl="3"/>
            <a:r>
              <a:rPr lang="en-US" dirty="0"/>
              <a:t>My home town is my home down but I do not own it</a:t>
            </a:r>
            <a:endParaRPr lang="en-US" sz="1400" dirty="0"/>
          </a:p>
          <a:p>
            <a:pPr lvl="1"/>
            <a:r>
              <a:rPr lang="en-US" dirty="0"/>
              <a:t>Possession is a descriptive fact that applies even to Crusoe alone on his island</a:t>
            </a:r>
            <a:endParaRPr lang="en-US" sz="1800" dirty="0"/>
          </a:p>
          <a:p>
            <a:pPr lvl="1"/>
            <a:r>
              <a:rPr lang="en-US" dirty="0"/>
              <a:t>He possesses and uses resources but he does not own them. He has no property rights in them</a:t>
            </a:r>
            <a:endParaRPr lang="en-US" sz="1800" dirty="0"/>
          </a:p>
          <a:p>
            <a:pPr lvl="2"/>
            <a:r>
              <a:rPr lang="en-US" dirty="0"/>
              <a:t>There is no one else to steal from him, no one else to respect his ownership rights, no one to violate his ownership rights</a:t>
            </a:r>
            <a:endParaRPr lang="en-US" sz="1600" dirty="0"/>
          </a:p>
          <a:p>
            <a:pPr lvl="2"/>
            <a:r>
              <a:rPr lang="en-US" b="1" dirty="0"/>
              <a:t>All he has is possession</a:t>
            </a:r>
            <a:endParaRPr lang="en-US" sz="1600" dirty="0"/>
          </a:p>
          <a:p>
            <a:pPr lvl="2"/>
            <a:r>
              <a:rPr lang="en-US" dirty="0"/>
              <a:t>All he needs is possession</a:t>
            </a:r>
            <a:endParaRPr lang="en-US" sz="1600" dirty="0"/>
          </a:p>
        </p:txBody>
      </p:sp>
    </p:spTree>
    <p:extLst>
      <p:ext uri="{BB962C8B-B14F-4D97-AF65-F5344CB8AC3E}">
        <p14:creationId xmlns:p14="http://schemas.microsoft.com/office/powerpoint/2010/main" val="4024174906"/>
      </p:ext>
    </p:extLst>
  </p:cSld>
  <p:clrMapOvr>
    <a:masterClrMapping/>
  </p:clrMapOvr>
  <p:transition>
    <p:pull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B5843-9897-EAF6-1E29-C4C36DC5F20A}"/>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EFE5267F-46FE-D435-E2D4-65017B53B672}"/>
              </a:ext>
            </a:extLst>
          </p:cNvPr>
          <p:cNvSpPr>
            <a:spLocks noGrp="1"/>
          </p:cNvSpPr>
          <p:nvPr>
            <p:ph type="title"/>
          </p:nvPr>
        </p:nvSpPr>
        <p:spPr/>
        <p:txBody>
          <a:bodyPr/>
          <a:lstStyle/>
          <a:p>
            <a:r>
              <a:rPr lang="en-US" dirty="0">
                <a:latin typeface="Calibri" charset="0"/>
              </a:rPr>
              <a:t>Property as Normative Support for Possession</a:t>
            </a:r>
          </a:p>
        </p:txBody>
      </p:sp>
      <p:sp>
        <p:nvSpPr>
          <p:cNvPr id="86018" name="Content Placeholder 2">
            <a:extLst>
              <a:ext uri="{FF2B5EF4-FFF2-40B4-BE49-F238E27FC236}">
                <a16:creationId xmlns:a16="http://schemas.microsoft.com/office/drawing/2014/main" id="{2CA60076-4565-27DA-6B53-9AC0913C0FFB}"/>
              </a:ext>
            </a:extLst>
          </p:cNvPr>
          <p:cNvSpPr>
            <a:spLocks noGrp="1"/>
          </p:cNvSpPr>
          <p:nvPr>
            <p:ph idx="1"/>
          </p:nvPr>
        </p:nvSpPr>
        <p:spPr>
          <a:xfrm>
            <a:off x="304800" y="1219200"/>
            <a:ext cx="8382000" cy="5105400"/>
          </a:xfrm>
        </p:spPr>
        <p:txBody>
          <a:bodyPr/>
          <a:lstStyle/>
          <a:p>
            <a:r>
              <a:rPr lang="en-US" dirty="0"/>
              <a:t>In society we develop property or ownership rights to provide </a:t>
            </a:r>
            <a:r>
              <a:rPr lang="en-US" i="1" dirty="0"/>
              <a:t>normative support </a:t>
            </a:r>
            <a:r>
              <a:rPr lang="en-US" dirty="0"/>
              <a:t>for the </a:t>
            </a:r>
            <a:r>
              <a:rPr lang="en-US" i="1" dirty="0"/>
              <a:t>use and possession</a:t>
            </a:r>
            <a:r>
              <a:rPr lang="en-US" dirty="0"/>
              <a:t> of scarce resources</a:t>
            </a:r>
            <a:endParaRPr lang="en-US" sz="2200" dirty="0"/>
          </a:p>
          <a:p>
            <a:pPr lvl="1"/>
            <a:r>
              <a:rPr lang="en-US" u="sng" dirty="0">
                <a:hlinkClick r:id="rId2"/>
              </a:rPr>
              <a:t>Property Rights as Normative Support for Possession</a:t>
            </a:r>
            <a:endParaRPr lang="en-US" sz="1800" dirty="0"/>
          </a:p>
          <a:p>
            <a:r>
              <a:rPr lang="en-US" dirty="0"/>
              <a:t>Mises actually distinguishes these concepts, though he uses somewhat confusing terms—hey, he was trying.</a:t>
            </a:r>
            <a:endParaRPr lang="en-US" sz="2200" dirty="0"/>
          </a:p>
          <a:p>
            <a:pPr lvl="1"/>
            <a:r>
              <a:rPr lang="en-US" dirty="0"/>
              <a:t>On the one hand, human actors use or possess resources, or scarce means of action</a:t>
            </a:r>
            <a:endParaRPr lang="en-US" sz="1800" dirty="0"/>
          </a:p>
          <a:p>
            <a:pPr lvl="2"/>
            <a:r>
              <a:rPr lang="en-US" dirty="0"/>
              <a:t>Mises refers to this as “catallactic” or “sociological” ownership, but what he really means is possession, a merely descriptive matter</a:t>
            </a:r>
            <a:endParaRPr lang="en-US" sz="1600" dirty="0"/>
          </a:p>
          <a:p>
            <a:pPr lvl="1"/>
            <a:r>
              <a:rPr lang="en-US" dirty="0"/>
              <a:t>On the other hand, in society there are ownership or property rights, which he terms juristic or legal ownership</a:t>
            </a:r>
            <a:endParaRPr lang="en-US" sz="1800" dirty="0"/>
          </a:p>
          <a:p>
            <a:pPr marL="0" indent="0">
              <a:buNone/>
            </a:pPr>
            <a:endParaRPr lang="en-US" dirty="0">
              <a:latin typeface="Calibri" charset="0"/>
            </a:endParaRPr>
          </a:p>
        </p:txBody>
      </p:sp>
    </p:spTree>
    <p:extLst>
      <p:ext uri="{BB962C8B-B14F-4D97-AF65-F5344CB8AC3E}">
        <p14:creationId xmlns:p14="http://schemas.microsoft.com/office/powerpoint/2010/main" val="4194641656"/>
      </p:ext>
    </p:extLst>
  </p:cSld>
  <p:clrMapOvr>
    <a:masterClrMapping/>
  </p:clrMapOvr>
  <p:transition>
    <p:pull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119FB-5706-9F37-1AE6-9A2FA2FA7D7B}"/>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87FBEA96-C382-C71F-3387-F628F6AF2DB4}"/>
              </a:ext>
            </a:extLst>
          </p:cNvPr>
          <p:cNvSpPr>
            <a:spLocks noGrp="1"/>
          </p:cNvSpPr>
          <p:nvPr>
            <p:ph type="title"/>
          </p:nvPr>
        </p:nvSpPr>
        <p:spPr/>
        <p:txBody>
          <a:bodyPr/>
          <a:lstStyle/>
          <a:p>
            <a:r>
              <a:rPr lang="en-US" dirty="0">
                <a:latin typeface="Calibri" charset="0"/>
              </a:rPr>
              <a:t>Human Action and Praxeology</a:t>
            </a:r>
          </a:p>
        </p:txBody>
      </p:sp>
      <p:sp>
        <p:nvSpPr>
          <p:cNvPr id="86018" name="Content Placeholder 2">
            <a:extLst>
              <a:ext uri="{FF2B5EF4-FFF2-40B4-BE49-F238E27FC236}">
                <a16:creationId xmlns:a16="http://schemas.microsoft.com/office/drawing/2014/main" id="{541A7735-4B56-3B1F-BB5D-CDAC0CCDBA1F}"/>
              </a:ext>
            </a:extLst>
          </p:cNvPr>
          <p:cNvSpPr>
            <a:spLocks noGrp="1"/>
          </p:cNvSpPr>
          <p:nvPr>
            <p:ph idx="1"/>
          </p:nvPr>
        </p:nvSpPr>
        <p:spPr>
          <a:xfrm>
            <a:off x="304800" y="1219200"/>
            <a:ext cx="8382000" cy="5105400"/>
          </a:xfrm>
        </p:spPr>
        <p:txBody>
          <a:bodyPr/>
          <a:lstStyle/>
          <a:p>
            <a:pPr lvl="0"/>
            <a:r>
              <a:rPr lang="en-US" dirty="0"/>
              <a:t>With these preliminary observations and clarifications out of the way, we can better understand the nature and purpose and origin of property rights.</a:t>
            </a:r>
            <a:endParaRPr lang="en-US" sz="2000" dirty="0"/>
          </a:p>
          <a:p>
            <a:pPr lvl="0"/>
            <a:r>
              <a:rPr lang="en-US" dirty="0"/>
              <a:t>Mises uses what he calls “praxeology” to understand and analyze human action.</a:t>
            </a:r>
            <a:endParaRPr lang="en-US" sz="2000" dirty="0"/>
          </a:p>
          <a:p>
            <a:pPr lvl="1"/>
            <a:r>
              <a:rPr lang="en-US" dirty="0"/>
              <a:t>For a long time I thought this was a needlessly complicated term, sort of like “epistemology”.</a:t>
            </a:r>
            <a:endParaRPr lang="en-US" sz="1800" dirty="0"/>
          </a:p>
          <a:p>
            <a:pPr lvl="1"/>
            <a:r>
              <a:rPr lang="en-US" dirty="0"/>
              <a:t>All he means is that we can know certain things about the features and nature of </a:t>
            </a:r>
            <a:r>
              <a:rPr lang="en-US" i="1" dirty="0"/>
              <a:t>what humans do</a:t>
            </a:r>
            <a:r>
              <a:rPr lang="en-US" dirty="0"/>
              <a:t> and we can use reason to understand the consequences of their actions</a:t>
            </a:r>
            <a:endParaRPr lang="en-US" sz="1800" dirty="0"/>
          </a:p>
          <a:p>
            <a:pPr lvl="1"/>
            <a:r>
              <a:rPr lang="en-US" dirty="0"/>
              <a:t>In short, all humans act: all the time. </a:t>
            </a:r>
            <a:endParaRPr lang="en-US" sz="1800" dirty="0"/>
          </a:p>
          <a:p>
            <a:pPr lvl="1"/>
            <a:r>
              <a:rPr lang="en-US" dirty="0"/>
              <a:t>In every moment, humans are aware of their past, of the present, and of a coming future</a:t>
            </a:r>
            <a:endParaRPr lang="en-US" sz="1800" dirty="0"/>
          </a:p>
          <a:p>
            <a:pPr lvl="2"/>
            <a:r>
              <a:rPr lang="en-US" dirty="0"/>
              <a:t>And of their power to act: to use their bodies and other tools or means (resources) to </a:t>
            </a:r>
            <a:r>
              <a:rPr lang="en-US" i="1" dirty="0"/>
              <a:t>change</a:t>
            </a:r>
            <a:r>
              <a:rPr lang="en-US" dirty="0"/>
              <a:t> the future</a:t>
            </a:r>
            <a:endParaRPr lang="en-US" dirty="0">
              <a:latin typeface="Calibri" charset="0"/>
            </a:endParaRPr>
          </a:p>
        </p:txBody>
      </p:sp>
    </p:spTree>
    <p:extLst>
      <p:ext uri="{BB962C8B-B14F-4D97-AF65-F5344CB8AC3E}">
        <p14:creationId xmlns:p14="http://schemas.microsoft.com/office/powerpoint/2010/main" val="449192135"/>
      </p:ext>
    </p:extLst>
  </p:cSld>
  <p:clrMapOvr>
    <a:masterClrMapping/>
  </p:clrMapOvr>
  <p:transition>
    <p:pull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591A1-9B07-D853-D985-7F88BA4227CD}"/>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9D07BE6D-2168-8BC6-DB7F-F06372CB0C38}"/>
              </a:ext>
            </a:extLst>
          </p:cNvPr>
          <p:cNvSpPr>
            <a:spLocks noGrp="1"/>
          </p:cNvSpPr>
          <p:nvPr>
            <p:ph type="title"/>
          </p:nvPr>
        </p:nvSpPr>
        <p:spPr/>
        <p:txBody>
          <a:bodyPr/>
          <a:lstStyle/>
          <a:p>
            <a:r>
              <a:rPr lang="en-US" dirty="0">
                <a:latin typeface="Calibri" charset="0"/>
              </a:rPr>
              <a:t>Human Action and Praxeology</a:t>
            </a:r>
          </a:p>
        </p:txBody>
      </p:sp>
      <p:sp>
        <p:nvSpPr>
          <p:cNvPr id="86018" name="Content Placeholder 2">
            <a:extLst>
              <a:ext uri="{FF2B5EF4-FFF2-40B4-BE49-F238E27FC236}">
                <a16:creationId xmlns:a16="http://schemas.microsoft.com/office/drawing/2014/main" id="{474EAE69-865F-753C-3C94-37FF88E3A19A}"/>
              </a:ext>
            </a:extLst>
          </p:cNvPr>
          <p:cNvSpPr>
            <a:spLocks noGrp="1"/>
          </p:cNvSpPr>
          <p:nvPr>
            <p:ph idx="1"/>
          </p:nvPr>
        </p:nvSpPr>
        <p:spPr>
          <a:xfrm>
            <a:off x="304800" y="1219200"/>
            <a:ext cx="8382000" cy="5105400"/>
          </a:xfrm>
        </p:spPr>
        <p:txBody>
          <a:bodyPr/>
          <a:lstStyle/>
          <a:p>
            <a:pPr lvl="2"/>
            <a:r>
              <a:rPr lang="en-US" dirty="0"/>
              <a:t>When they sense that some future is coming that makes them “uneasy,” they attempt to change things by </a:t>
            </a:r>
            <a:r>
              <a:rPr lang="en-US" i="1" dirty="0"/>
              <a:t>intervening</a:t>
            </a:r>
            <a:endParaRPr lang="en-US" sz="1600" dirty="0"/>
          </a:p>
          <a:p>
            <a:pPr lvl="2"/>
            <a:r>
              <a:rPr lang="en-US" dirty="0"/>
              <a:t>They act by employing scarce means—things that can cause something different to happen, thus, means that are “causally efficacious”—to change the future, to in effect create a different future universe than the one they see coming if they do not act</a:t>
            </a:r>
            <a:endParaRPr lang="en-US" sz="1600" dirty="0"/>
          </a:p>
          <a:p>
            <a:pPr lvl="2"/>
            <a:r>
              <a:rPr lang="en-US" dirty="0"/>
              <a:t>As Mises explains, this structure of human action implies the basic categories of economic analysis: </a:t>
            </a:r>
            <a:endParaRPr lang="en-US" sz="1600" dirty="0"/>
          </a:p>
          <a:p>
            <a:pPr lvl="3"/>
            <a:r>
              <a:rPr lang="en-US" dirty="0"/>
              <a:t>means and ends (employing causally efficacious means to achieve some end, the changed future you are aiming at), </a:t>
            </a:r>
            <a:endParaRPr lang="en-US" sz="1400" dirty="0"/>
          </a:p>
          <a:p>
            <a:pPr lvl="3"/>
            <a:r>
              <a:rPr lang="en-US" dirty="0"/>
              <a:t>profit and loss (whether the action is a success or failure)</a:t>
            </a:r>
            <a:endParaRPr lang="en-US" sz="1400" dirty="0"/>
          </a:p>
          <a:p>
            <a:pPr lvl="3"/>
            <a:r>
              <a:rPr lang="en-US" dirty="0"/>
              <a:t>opportunity cost</a:t>
            </a:r>
            <a:endParaRPr lang="en-US" sz="1400" dirty="0"/>
          </a:p>
          <a:p>
            <a:pPr lvl="3"/>
            <a:r>
              <a:rPr lang="en-US" dirty="0"/>
              <a:t>time preference, and so on </a:t>
            </a:r>
            <a:endParaRPr lang="en-US" sz="1400" dirty="0"/>
          </a:p>
          <a:p>
            <a:pPr lvl="2"/>
            <a:r>
              <a:rPr lang="en-US" dirty="0"/>
              <a:t>There is one thing I am leaving out, which is often ignored, and that is the </a:t>
            </a:r>
            <a:r>
              <a:rPr lang="en-US" i="1" dirty="0"/>
              <a:t>role of knowledge</a:t>
            </a:r>
            <a:r>
              <a:rPr lang="en-US" dirty="0"/>
              <a:t>. I will return to this.</a:t>
            </a:r>
            <a:endParaRPr lang="en-US" sz="1600" dirty="0"/>
          </a:p>
          <a:p>
            <a:endParaRPr lang="en-US" dirty="0">
              <a:latin typeface="Calibri" charset="0"/>
            </a:endParaRPr>
          </a:p>
        </p:txBody>
      </p:sp>
    </p:spTree>
    <p:extLst>
      <p:ext uri="{BB962C8B-B14F-4D97-AF65-F5344CB8AC3E}">
        <p14:creationId xmlns:p14="http://schemas.microsoft.com/office/powerpoint/2010/main" val="793595267"/>
      </p:ext>
    </p:extLst>
  </p:cSld>
  <p:clrMapOvr>
    <a:masterClrMapping/>
  </p:clrMapOvr>
  <p:transition>
    <p:pull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9A31A-9433-AD88-6E62-82C43C3DFF91}"/>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E79C3C3E-B60E-22CE-116A-5A7102752871}"/>
              </a:ext>
            </a:extLst>
          </p:cNvPr>
          <p:cNvSpPr>
            <a:spLocks noGrp="1"/>
          </p:cNvSpPr>
          <p:nvPr>
            <p:ph type="title"/>
          </p:nvPr>
        </p:nvSpPr>
        <p:spPr/>
        <p:txBody>
          <a:bodyPr/>
          <a:lstStyle/>
          <a:p>
            <a:r>
              <a:rPr lang="en-US" dirty="0">
                <a:latin typeface="Calibri" charset="0"/>
              </a:rPr>
              <a:t>Action and Property (Scarce Means)</a:t>
            </a:r>
          </a:p>
        </p:txBody>
      </p:sp>
      <p:sp>
        <p:nvSpPr>
          <p:cNvPr id="86018" name="Content Placeholder 2">
            <a:extLst>
              <a:ext uri="{FF2B5EF4-FFF2-40B4-BE49-F238E27FC236}">
                <a16:creationId xmlns:a16="http://schemas.microsoft.com/office/drawing/2014/main" id="{12372C3C-2CE7-AAE0-1808-40B1C502A4F7}"/>
              </a:ext>
            </a:extLst>
          </p:cNvPr>
          <p:cNvSpPr>
            <a:spLocks noGrp="1"/>
          </p:cNvSpPr>
          <p:nvPr>
            <p:ph idx="1"/>
          </p:nvPr>
        </p:nvSpPr>
        <p:spPr>
          <a:xfrm>
            <a:off x="304800" y="1219200"/>
            <a:ext cx="8382000" cy="5105400"/>
          </a:xfrm>
        </p:spPr>
        <p:txBody>
          <a:bodyPr/>
          <a:lstStyle/>
          <a:p>
            <a:pPr lvl="0"/>
            <a:r>
              <a:rPr lang="en-US" dirty="0"/>
              <a:t>So what is the nature and purpose of property rights?</a:t>
            </a:r>
            <a:endParaRPr lang="en-US" sz="2000" dirty="0"/>
          </a:p>
          <a:p>
            <a:pPr lvl="0"/>
            <a:r>
              <a:rPr lang="en-US" dirty="0"/>
              <a:t>As mentioned, every person acts to achieve ends. This is true of Crusoe but also of people in society</a:t>
            </a:r>
            <a:endParaRPr lang="en-US" sz="2000" dirty="0"/>
          </a:p>
          <a:p>
            <a:pPr lvl="0"/>
            <a:r>
              <a:rPr lang="en-US" dirty="0"/>
              <a:t>Living in society has benefits: we are social creatures, and we can benefit from others’ company, and also from aid and trade and the division of labor, and from cooperation with others.</a:t>
            </a:r>
            <a:endParaRPr lang="en-US" sz="2000" dirty="0"/>
          </a:p>
          <a:p>
            <a:pPr lvl="0"/>
            <a:r>
              <a:rPr lang="en-US" dirty="0"/>
              <a:t>But the scarce resources we possess and use as means are things </a:t>
            </a:r>
            <a:r>
              <a:rPr lang="en-US" i="1" dirty="0"/>
              <a:t>that there can be conflict over</a:t>
            </a:r>
            <a:endParaRPr lang="en-US" sz="2000" dirty="0"/>
          </a:p>
          <a:p>
            <a:pPr lvl="1"/>
            <a:r>
              <a:rPr lang="en-US" dirty="0"/>
              <a:t>They are “rivalrous” resources—things over which there can be rivalrous, or fighting, or clashing</a:t>
            </a:r>
            <a:endParaRPr lang="en-US" sz="1800" dirty="0"/>
          </a:p>
          <a:p>
            <a:pPr lvl="2"/>
            <a:r>
              <a:rPr lang="en-US" dirty="0"/>
              <a:t>This is one reason I often refer to scarce resource or means of action as “rivalrous” resources or, my own term, “conflictable” resource: the type of useful things or means of action over which there can be conflict or clashing</a:t>
            </a:r>
            <a:endParaRPr lang="en-US" sz="1600" dirty="0"/>
          </a:p>
          <a:p>
            <a:pPr lvl="3"/>
            <a:r>
              <a:rPr lang="en-US" u="sng" dirty="0">
                <a:hlinkClick r:id="rId2"/>
              </a:rPr>
              <a:t>On Conflictability and Conflictable Resources; Voluntarism</a:t>
            </a:r>
            <a:endParaRPr lang="en-US" sz="1400" dirty="0"/>
          </a:p>
        </p:txBody>
      </p:sp>
    </p:spTree>
    <p:extLst>
      <p:ext uri="{BB962C8B-B14F-4D97-AF65-F5344CB8AC3E}">
        <p14:creationId xmlns:p14="http://schemas.microsoft.com/office/powerpoint/2010/main" val="1172919562"/>
      </p:ext>
    </p:extLst>
  </p:cSld>
  <p:clrMapOvr>
    <a:masterClrMapping/>
  </p:clrMapOvr>
  <p:transition>
    <p:pull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90ACB-4D0B-D5A8-5F07-89467B6E9F89}"/>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BEAED8EC-07D2-36AA-2FA1-547D8786AC27}"/>
              </a:ext>
            </a:extLst>
          </p:cNvPr>
          <p:cNvSpPr>
            <a:spLocks noGrp="1"/>
          </p:cNvSpPr>
          <p:nvPr>
            <p:ph type="title"/>
          </p:nvPr>
        </p:nvSpPr>
        <p:spPr/>
        <p:txBody>
          <a:bodyPr/>
          <a:lstStyle/>
          <a:p>
            <a:r>
              <a:rPr lang="en-US" dirty="0">
                <a:latin typeface="Calibri" charset="0"/>
              </a:rPr>
              <a:t>Action and Property (Scarce Means)</a:t>
            </a:r>
          </a:p>
        </p:txBody>
      </p:sp>
      <p:sp>
        <p:nvSpPr>
          <p:cNvPr id="86018" name="Content Placeholder 2">
            <a:extLst>
              <a:ext uri="{FF2B5EF4-FFF2-40B4-BE49-F238E27FC236}">
                <a16:creationId xmlns:a16="http://schemas.microsoft.com/office/drawing/2014/main" id="{DBD2B2B0-69B1-7B57-E64F-8B62648CA6ED}"/>
              </a:ext>
            </a:extLst>
          </p:cNvPr>
          <p:cNvSpPr>
            <a:spLocks noGrp="1"/>
          </p:cNvSpPr>
          <p:nvPr>
            <p:ph idx="1"/>
          </p:nvPr>
        </p:nvSpPr>
        <p:spPr>
          <a:xfrm>
            <a:off x="304800" y="1219200"/>
            <a:ext cx="8382000" cy="5105400"/>
          </a:xfrm>
        </p:spPr>
        <p:txBody>
          <a:bodyPr/>
          <a:lstStyle/>
          <a:p>
            <a:pPr lvl="1"/>
            <a:r>
              <a:rPr lang="en-US" dirty="0"/>
              <a:t>Crusoe does not have this problem alone on his island but he also has no one to trade with or to help him</a:t>
            </a:r>
            <a:endParaRPr lang="en-US" sz="1800" dirty="0"/>
          </a:p>
          <a:p>
            <a:pPr lvl="1"/>
            <a:r>
              <a:rPr lang="en-US" dirty="0"/>
              <a:t>Because other mean have free will and because every useful scarce resource by its nature can only be used by one person at a time—</a:t>
            </a:r>
            <a:endParaRPr lang="en-US" sz="1800" dirty="0"/>
          </a:p>
          <a:p>
            <a:pPr lvl="2"/>
            <a:r>
              <a:rPr lang="en-US" dirty="0"/>
              <a:t>(Otherwise, it is a general background condition of action and not a scarce resource)</a:t>
            </a:r>
            <a:endParaRPr lang="en-US" sz="1600" dirty="0"/>
          </a:p>
          <a:p>
            <a:pPr lvl="2"/>
            <a:r>
              <a:rPr lang="en-US" dirty="0"/>
              <a:t>—every other man is not only an opportunity but also a potential threat</a:t>
            </a:r>
            <a:endParaRPr lang="en-US" sz="1600" dirty="0"/>
          </a:p>
          <a:p>
            <a:pPr lvl="1"/>
            <a:r>
              <a:rPr lang="en-US" dirty="0"/>
              <a:t>Therefore, property rights emerge in a world of scarcity (as opposed to a Garden of Eden (the Land of Cockaigne, or </a:t>
            </a:r>
            <a:r>
              <a:rPr lang="en-US" dirty="0" err="1"/>
              <a:t>Schlaraffenland</a:t>
            </a:r>
            <a:r>
              <a:rPr lang="en-US" dirty="0"/>
              <a:t>), to </a:t>
            </a:r>
            <a:r>
              <a:rPr lang="en-US" i="1" dirty="0"/>
              <a:t>allocate owners</a:t>
            </a:r>
            <a:r>
              <a:rPr lang="en-US" dirty="0"/>
              <a:t> to each contestable resource</a:t>
            </a:r>
            <a:endParaRPr lang="en-US" sz="1800" dirty="0"/>
          </a:p>
          <a:p>
            <a:pPr lvl="2"/>
            <a:r>
              <a:rPr lang="en-US" dirty="0"/>
              <a:t>This permits </a:t>
            </a:r>
            <a:r>
              <a:rPr lang="en-US" b="1" dirty="0"/>
              <a:t>conflict to be avoided</a:t>
            </a:r>
            <a:r>
              <a:rPr lang="en-US" dirty="0"/>
              <a:t> by each actor using only the resources he owns and not using resources owned by others without their permission or consent</a:t>
            </a:r>
            <a:endParaRPr lang="en-US" sz="1600" dirty="0"/>
          </a:p>
        </p:txBody>
      </p:sp>
    </p:spTree>
    <p:extLst>
      <p:ext uri="{BB962C8B-B14F-4D97-AF65-F5344CB8AC3E}">
        <p14:creationId xmlns:p14="http://schemas.microsoft.com/office/powerpoint/2010/main" val="223925269"/>
      </p:ext>
    </p:extLst>
  </p:cSld>
  <p:clrMapOvr>
    <a:masterClrMapping/>
  </p:clrMapOvr>
  <p:transition>
    <p:pull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3C143-B867-BA66-68AA-AE2C59FAAA41}"/>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2C3EBDF7-0C1C-FDA4-AFBD-3F019CB41E41}"/>
              </a:ext>
            </a:extLst>
          </p:cNvPr>
          <p:cNvSpPr>
            <a:spLocks noGrp="1"/>
          </p:cNvSpPr>
          <p:nvPr>
            <p:ph type="title"/>
          </p:nvPr>
        </p:nvSpPr>
        <p:spPr/>
        <p:txBody>
          <a:bodyPr/>
          <a:lstStyle/>
          <a:p>
            <a:r>
              <a:rPr lang="en-US" dirty="0">
                <a:latin typeface="Calibri" charset="0"/>
              </a:rPr>
              <a:t>Action and Property (Scarce Means)</a:t>
            </a:r>
          </a:p>
        </p:txBody>
      </p:sp>
      <p:sp>
        <p:nvSpPr>
          <p:cNvPr id="86018" name="Content Placeholder 2">
            <a:extLst>
              <a:ext uri="{FF2B5EF4-FFF2-40B4-BE49-F238E27FC236}">
                <a16:creationId xmlns:a16="http://schemas.microsoft.com/office/drawing/2014/main" id="{25AA5A10-73EA-7017-1881-DFB03489D42A}"/>
              </a:ext>
            </a:extLst>
          </p:cNvPr>
          <p:cNvSpPr>
            <a:spLocks noGrp="1"/>
          </p:cNvSpPr>
          <p:nvPr>
            <p:ph idx="1"/>
          </p:nvPr>
        </p:nvSpPr>
        <p:spPr>
          <a:xfrm>
            <a:off x="304800" y="1219200"/>
            <a:ext cx="8382000" cy="5105400"/>
          </a:xfrm>
        </p:spPr>
        <p:txBody>
          <a:bodyPr/>
          <a:lstStyle/>
          <a:p>
            <a:pPr lvl="2"/>
            <a:r>
              <a:rPr lang="en-US" dirty="0"/>
              <a:t>Thus, property rights support </a:t>
            </a:r>
            <a:r>
              <a:rPr lang="en-US" i="1" dirty="0"/>
              <a:t>cooperation</a:t>
            </a:r>
            <a:r>
              <a:rPr lang="en-US" dirty="0"/>
              <a:t> and help people to </a:t>
            </a:r>
            <a:r>
              <a:rPr lang="en-US" i="1" dirty="0"/>
              <a:t>avoid conflict</a:t>
            </a:r>
            <a:endParaRPr lang="en-US" sz="1600" dirty="0"/>
          </a:p>
          <a:p>
            <a:pPr lvl="2"/>
            <a:r>
              <a:rPr lang="en-US" dirty="0"/>
              <a:t>The purpose is to provide legal or </a:t>
            </a:r>
            <a:r>
              <a:rPr lang="en-US" b="1" i="1" dirty="0"/>
              <a:t>normative support</a:t>
            </a:r>
            <a:r>
              <a:rPr lang="en-US" dirty="0"/>
              <a:t> to the institution of possession</a:t>
            </a:r>
            <a:endParaRPr lang="en-US" sz="1600" dirty="0"/>
          </a:p>
          <a:p>
            <a:pPr lvl="3"/>
            <a:r>
              <a:rPr lang="en-US" dirty="0"/>
              <a:t>Instead of defending your resources with force, and locks, and weapons and threats, you can rely to some degree on the legal norms or property rights that are widely recognized in society (its legal system; property rights). </a:t>
            </a:r>
            <a:endParaRPr lang="en-US" sz="1400" dirty="0"/>
          </a:p>
          <a:p>
            <a:endParaRPr lang="en-US" dirty="0">
              <a:latin typeface="Calibri" charset="0"/>
            </a:endParaRPr>
          </a:p>
        </p:txBody>
      </p:sp>
    </p:spTree>
    <p:extLst>
      <p:ext uri="{BB962C8B-B14F-4D97-AF65-F5344CB8AC3E}">
        <p14:creationId xmlns:p14="http://schemas.microsoft.com/office/powerpoint/2010/main" val="3571094429"/>
      </p:ext>
    </p:extLst>
  </p:cSld>
  <p:clrMapOvr>
    <a:masterClrMapping/>
  </p:clrMapOvr>
  <p:transition>
    <p:pull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0C7B4-A5F8-B4B9-33A8-13545967BB3D}"/>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585DFF67-C808-A653-A963-2A49FC865BAB}"/>
              </a:ext>
            </a:extLst>
          </p:cNvPr>
          <p:cNvSpPr>
            <a:spLocks noGrp="1"/>
          </p:cNvSpPr>
          <p:nvPr>
            <p:ph type="title"/>
          </p:nvPr>
        </p:nvSpPr>
        <p:spPr/>
        <p:txBody>
          <a:bodyPr/>
          <a:lstStyle/>
          <a:p>
            <a:r>
              <a:rPr lang="en-US" dirty="0">
                <a:latin typeface="Calibri" charset="0"/>
              </a:rPr>
              <a:t>Core Private Property Rights Principles</a:t>
            </a:r>
          </a:p>
        </p:txBody>
      </p:sp>
      <p:sp>
        <p:nvSpPr>
          <p:cNvPr id="86018" name="Content Placeholder 2">
            <a:extLst>
              <a:ext uri="{FF2B5EF4-FFF2-40B4-BE49-F238E27FC236}">
                <a16:creationId xmlns:a16="http://schemas.microsoft.com/office/drawing/2014/main" id="{BE27C989-0F5D-5D20-1BB5-AD59FEFC8F22}"/>
              </a:ext>
            </a:extLst>
          </p:cNvPr>
          <p:cNvSpPr>
            <a:spLocks noGrp="1"/>
          </p:cNvSpPr>
          <p:nvPr>
            <p:ph idx="1"/>
          </p:nvPr>
        </p:nvSpPr>
        <p:spPr>
          <a:xfrm>
            <a:off x="304800" y="1219200"/>
            <a:ext cx="8382000" cy="5105400"/>
          </a:xfrm>
        </p:spPr>
        <p:txBody>
          <a:bodyPr/>
          <a:lstStyle/>
          <a:p>
            <a:pPr lvl="0"/>
            <a:r>
              <a:rPr lang="en-US" dirty="0"/>
              <a:t>The property rights that emerge from the attempt to provide rules that allow conflict to be minimized or avoided tend to be:</a:t>
            </a:r>
            <a:endParaRPr lang="en-US" sz="2000" dirty="0"/>
          </a:p>
          <a:p>
            <a:pPr lvl="1"/>
            <a:r>
              <a:rPr lang="en-US" dirty="0"/>
              <a:t>Self-ownership (murder, slavery prohibited)</a:t>
            </a:r>
            <a:endParaRPr lang="en-US" sz="1800" dirty="0"/>
          </a:p>
          <a:p>
            <a:pPr lvl="1"/>
            <a:r>
              <a:rPr lang="en-US" dirty="0"/>
              <a:t>Original acquisition or appropriation, usually by </a:t>
            </a:r>
            <a:r>
              <a:rPr lang="en-US" b="1" dirty="0"/>
              <a:t>occupation</a:t>
            </a:r>
            <a:endParaRPr lang="en-US" sz="1800" dirty="0"/>
          </a:p>
          <a:p>
            <a:pPr lvl="1"/>
            <a:r>
              <a:rPr lang="en-US" dirty="0"/>
              <a:t>Consensual transfer (contract)</a:t>
            </a:r>
            <a:endParaRPr lang="en-US" sz="1800" dirty="0"/>
          </a:p>
          <a:p>
            <a:pPr lvl="2"/>
            <a:r>
              <a:rPr lang="en-US" dirty="0"/>
              <a:t>Transfer for rectification</a:t>
            </a:r>
            <a:endParaRPr lang="en-US" sz="1600" dirty="0"/>
          </a:p>
          <a:p>
            <a:pPr lvl="1"/>
            <a:r>
              <a:rPr lang="en-US" dirty="0"/>
              <a:t>In other words, </a:t>
            </a:r>
            <a:r>
              <a:rPr lang="en-US" b="1" i="1" dirty="0"/>
              <a:t>Self-ownership; original appropriation; contractual transfer; and rectification</a:t>
            </a:r>
            <a:endParaRPr lang="en-US" sz="1800" dirty="0"/>
          </a:p>
          <a:p>
            <a:pPr lvl="0"/>
            <a:r>
              <a:rPr lang="en-US" dirty="0"/>
              <a:t>These four rules are the core of private law since the Roman Law and before, and including the Anglo-American common law and modern European Civil Law</a:t>
            </a:r>
            <a:endParaRPr lang="en-US" sz="2000" dirty="0"/>
          </a:p>
          <a:p>
            <a:pPr lvl="1"/>
            <a:r>
              <a:rPr lang="en-US" dirty="0"/>
              <a:t>The Law Merchant and International law</a:t>
            </a:r>
            <a:endParaRPr lang="en-US" sz="1800" dirty="0"/>
          </a:p>
          <a:p>
            <a:endParaRPr lang="en-US" dirty="0">
              <a:latin typeface="Calibri" charset="0"/>
            </a:endParaRPr>
          </a:p>
        </p:txBody>
      </p:sp>
    </p:spTree>
    <p:extLst>
      <p:ext uri="{BB962C8B-B14F-4D97-AF65-F5344CB8AC3E}">
        <p14:creationId xmlns:p14="http://schemas.microsoft.com/office/powerpoint/2010/main" val="3649067223"/>
      </p:ext>
    </p:extLst>
  </p:cSld>
  <p:clrMapOvr>
    <a:masterClrMapping/>
  </p:clrMapOvr>
  <p:transition>
    <p:pull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F97CA-EDB8-78B6-C449-61BB192389A9}"/>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AE25E2DF-F67C-84DB-6EB2-B7953E865E0B}"/>
              </a:ext>
            </a:extLst>
          </p:cNvPr>
          <p:cNvSpPr>
            <a:spLocks noGrp="1"/>
          </p:cNvSpPr>
          <p:nvPr>
            <p:ph type="title"/>
          </p:nvPr>
        </p:nvSpPr>
        <p:spPr/>
        <p:txBody>
          <a:bodyPr/>
          <a:lstStyle/>
          <a:p>
            <a:r>
              <a:rPr lang="en-US" dirty="0">
                <a:latin typeface="Calibri" charset="0"/>
              </a:rPr>
              <a:t>You Can’t Escape Property Rights</a:t>
            </a:r>
          </a:p>
        </p:txBody>
      </p:sp>
      <p:sp>
        <p:nvSpPr>
          <p:cNvPr id="86018" name="Content Placeholder 2">
            <a:extLst>
              <a:ext uri="{FF2B5EF4-FFF2-40B4-BE49-F238E27FC236}">
                <a16:creationId xmlns:a16="http://schemas.microsoft.com/office/drawing/2014/main" id="{ABE9EEA6-4CDF-B66C-0826-06C831BB4226}"/>
              </a:ext>
            </a:extLst>
          </p:cNvPr>
          <p:cNvSpPr>
            <a:spLocks noGrp="1"/>
          </p:cNvSpPr>
          <p:nvPr>
            <p:ph idx="1"/>
          </p:nvPr>
        </p:nvSpPr>
        <p:spPr>
          <a:xfrm>
            <a:off x="301625" y="990600"/>
            <a:ext cx="8382000" cy="5105400"/>
          </a:xfrm>
        </p:spPr>
        <p:txBody>
          <a:bodyPr/>
          <a:lstStyle/>
          <a:p>
            <a:r>
              <a:rPr lang="en-US" dirty="0">
                <a:latin typeface="Calibri" charset="0"/>
              </a:rPr>
              <a:t>We free market types and libertarians often say we favor property rights</a:t>
            </a:r>
          </a:p>
          <a:p>
            <a:pPr lvl="1"/>
            <a:r>
              <a:rPr lang="en-US" dirty="0">
                <a:latin typeface="Calibri" charset="0"/>
              </a:rPr>
              <a:t>Or “Private” property rights</a:t>
            </a:r>
          </a:p>
          <a:p>
            <a:r>
              <a:rPr lang="en-US" dirty="0">
                <a:latin typeface="Calibri" charset="0"/>
              </a:rPr>
              <a:t>This implies that property rights are not respected in other systems</a:t>
            </a:r>
          </a:p>
          <a:p>
            <a:r>
              <a:rPr lang="en-US" dirty="0">
                <a:latin typeface="Calibri" charset="0"/>
              </a:rPr>
              <a:t>Not so. Every system allocates ownership of resources by some rules</a:t>
            </a:r>
          </a:p>
          <a:p>
            <a:r>
              <a:rPr lang="en-US" dirty="0">
                <a:latin typeface="Calibri" charset="0"/>
              </a:rPr>
              <a:t>The actual property allocation rules of a private property order is what distinguishes it from other systems</a:t>
            </a:r>
          </a:p>
          <a:p>
            <a:r>
              <a:rPr lang="en-US" dirty="0">
                <a:latin typeface="Calibri" charset="0"/>
              </a:rPr>
              <a:t>The Roman law and common law are based more or less on the four principles above, but not fully consistently</a:t>
            </a:r>
          </a:p>
          <a:p>
            <a:r>
              <a:rPr lang="en-US" dirty="0">
                <a:latin typeface="Calibri" charset="0"/>
              </a:rPr>
              <a:t>Libertarianism is the political philosophy that most consistently embodies these principles; it is at the heart of our principled opposition to all forms of aggression.</a:t>
            </a:r>
          </a:p>
        </p:txBody>
      </p:sp>
    </p:spTree>
    <p:extLst>
      <p:ext uri="{BB962C8B-B14F-4D97-AF65-F5344CB8AC3E}">
        <p14:creationId xmlns:p14="http://schemas.microsoft.com/office/powerpoint/2010/main" val="906971364"/>
      </p:ext>
    </p:extLst>
  </p:cSld>
  <p:clrMapOvr>
    <a:masterClrMapping/>
  </p:clrMapOvr>
  <p:transition>
    <p:pull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D6D43-1E31-9A09-FABC-6D1DB0996C05}"/>
              </a:ext>
            </a:extLst>
          </p:cNvPr>
          <p:cNvSpPr>
            <a:spLocks noGrp="1"/>
          </p:cNvSpPr>
          <p:nvPr>
            <p:ph type="title"/>
          </p:nvPr>
        </p:nvSpPr>
        <p:spPr/>
        <p:txBody>
          <a:bodyPr/>
          <a:lstStyle/>
          <a:p>
            <a:r>
              <a:rPr lang="en-US" dirty="0"/>
              <a:t>Who is the Owner, not Is This Property</a:t>
            </a:r>
          </a:p>
        </p:txBody>
      </p:sp>
      <p:sp>
        <p:nvSpPr>
          <p:cNvPr id="3" name="Content Placeholder 2">
            <a:extLst>
              <a:ext uri="{FF2B5EF4-FFF2-40B4-BE49-F238E27FC236}">
                <a16:creationId xmlns:a16="http://schemas.microsoft.com/office/drawing/2014/main" id="{50CBA571-2D17-E0FA-80BC-B568BDA9E2DE}"/>
              </a:ext>
            </a:extLst>
          </p:cNvPr>
          <p:cNvSpPr>
            <a:spLocks noGrp="1"/>
          </p:cNvSpPr>
          <p:nvPr>
            <p:ph idx="1"/>
          </p:nvPr>
        </p:nvSpPr>
        <p:spPr/>
        <p:txBody>
          <a:bodyPr/>
          <a:lstStyle/>
          <a:p>
            <a:pPr lvl="0"/>
            <a:r>
              <a:rPr lang="en-US" dirty="0"/>
              <a:t>In a dispute between two or more people over a resource, these basic rules help the court answer the question: </a:t>
            </a:r>
            <a:r>
              <a:rPr lang="en-US" b="1" u="sng" dirty="0"/>
              <a:t>Who owns this thing</a:t>
            </a:r>
            <a:endParaRPr lang="en-US" sz="2000" dirty="0"/>
          </a:p>
          <a:p>
            <a:pPr lvl="1"/>
            <a:r>
              <a:rPr lang="en-US" dirty="0"/>
              <a:t>It is not: is the thing property</a:t>
            </a:r>
            <a:endParaRPr lang="en-US" sz="1800" dirty="0"/>
          </a:p>
          <a:p>
            <a:pPr lvl="2"/>
            <a:r>
              <a:rPr lang="en-US" dirty="0"/>
              <a:t>It is not: are ideas property?</a:t>
            </a:r>
            <a:endParaRPr lang="en-US" sz="1600" dirty="0"/>
          </a:p>
          <a:p>
            <a:pPr lvl="1"/>
            <a:r>
              <a:rPr lang="en-US" dirty="0"/>
              <a:t>It is: when we have the type of thing over which there can be a dispute—a contestable or conflictable resource—</a:t>
            </a:r>
            <a:r>
              <a:rPr lang="en-US" b="1" u="sng" dirty="0"/>
              <a:t>who is the owner</a:t>
            </a:r>
            <a:r>
              <a:rPr lang="en-US" dirty="0"/>
              <a:t>? Who has property rights in it? </a:t>
            </a:r>
            <a:endParaRPr lang="en-US" sz="1800" dirty="0"/>
          </a:p>
          <a:p>
            <a:pPr lvl="0"/>
            <a:r>
              <a:rPr lang="en-US" dirty="0"/>
              <a:t>Remember that rights are </a:t>
            </a:r>
            <a:r>
              <a:rPr lang="en-US" b="1" dirty="0"/>
              <a:t>norms: </a:t>
            </a:r>
            <a:r>
              <a:rPr lang="en-US" b="1" i="1" dirty="0"/>
              <a:t>ownership and property rights</a:t>
            </a:r>
            <a:r>
              <a:rPr lang="en-US" dirty="0"/>
              <a:t> are different than and distinct from possession.</a:t>
            </a:r>
            <a:endParaRPr lang="en-US" sz="2000" dirty="0"/>
          </a:p>
        </p:txBody>
      </p:sp>
    </p:spTree>
    <p:extLst>
      <p:ext uri="{BB962C8B-B14F-4D97-AF65-F5344CB8AC3E}">
        <p14:creationId xmlns:p14="http://schemas.microsoft.com/office/powerpoint/2010/main" val="3739282583"/>
      </p:ext>
    </p:extLst>
  </p:cSld>
  <p:clrMapOvr>
    <a:masterClrMapping/>
  </p:clrMapOvr>
  <p:transition>
    <p:pull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BAD20-29D6-267E-DCBE-0C2BB2DE0F0F}"/>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88019C25-0F8C-AC41-C85C-A91343B1F2EE}"/>
              </a:ext>
            </a:extLst>
          </p:cNvPr>
          <p:cNvSpPr>
            <a:spLocks noGrp="1"/>
          </p:cNvSpPr>
          <p:nvPr>
            <p:ph type="title"/>
          </p:nvPr>
        </p:nvSpPr>
        <p:spPr/>
        <p:txBody>
          <a:bodyPr/>
          <a:lstStyle/>
          <a:p>
            <a:r>
              <a:rPr lang="en-US" dirty="0">
                <a:latin typeface="Calibri" charset="0"/>
              </a:rPr>
              <a:t>IP and Property Theory</a:t>
            </a:r>
          </a:p>
        </p:txBody>
      </p:sp>
      <p:sp>
        <p:nvSpPr>
          <p:cNvPr id="86018" name="Content Placeholder 2">
            <a:extLst>
              <a:ext uri="{FF2B5EF4-FFF2-40B4-BE49-F238E27FC236}">
                <a16:creationId xmlns:a16="http://schemas.microsoft.com/office/drawing/2014/main" id="{7ADF727C-C1C2-4FFD-368E-F7ADDC2D68FE}"/>
              </a:ext>
            </a:extLst>
          </p:cNvPr>
          <p:cNvSpPr>
            <a:spLocks noGrp="1"/>
          </p:cNvSpPr>
          <p:nvPr>
            <p:ph idx="1"/>
          </p:nvPr>
        </p:nvSpPr>
        <p:spPr>
          <a:xfrm>
            <a:off x="304800" y="1219200"/>
            <a:ext cx="8382000" cy="5105400"/>
          </a:xfrm>
        </p:spPr>
        <p:txBody>
          <a:bodyPr/>
          <a:lstStyle/>
          <a:p>
            <a:r>
              <a:rPr lang="en-US" dirty="0"/>
              <a:t>After law school I started writing on libertarian theory topics, like rights, contract, and so on</a:t>
            </a:r>
            <a:endParaRPr lang="en-US" sz="2000" dirty="0"/>
          </a:p>
          <a:p>
            <a:r>
              <a:rPr lang="en-US" dirty="0"/>
              <a:t>I also started practicing patent law </a:t>
            </a:r>
          </a:p>
          <a:p>
            <a:r>
              <a:rPr lang="en-US" dirty="0"/>
              <a:t>Had been dissatisfied with Ayn Rand’s argument for IP and others</a:t>
            </a:r>
            <a:endParaRPr lang="en-US" sz="2200" dirty="0"/>
          </a:p>
          <a:p>
            <a:r>
              <a:rPr lang="en-US" dirty="0"/>
              <a:t>I figured I might as well figure it out and explain it since I knew both IP law as a practicing lawyer and was beginning to get a firmer grasp on my libertarian views</a:t>
            </a:r>
            <a:endParaRPr lang="en-US" sz="2200" dirty="0"/>
          </a:p>
          <a:p>
            <a:r>
              <a:rPr lang="en-US" dirty="0"/>
              <a:t>I kept failing and finally realized it was not my fault</a:t>
            </a:r>
            <a:endParaRPr lang="en-US" sz="2200" dirty="0"/>
          </a:p>
          <a:p>
            <a:r>
              <a:rPr lang="en-US" dirty="0"/>
              <a:t>I was trying to justify the unjustifiable</a:t>
            </a:r>
            <a:endParaRPr lang="en-US" sz="2200" dirty="0"/>
          </a:p>
          <a:p>
            <a:r>
              <a:rPr lang="en-US" dirty="0"/>
              <a:t>I concluded that all forms of IP, especially patent and copyright, are unjust</a:t>
            </a:r>
            <a:endParaRPr lang="en-US" sz="2200" dirty="0"/>
          </a:p>
        </p:txBody>
      </p:sp>
    </p:spTree>
    <p:extLst>
      <p:ext uri="{BB962C8B-B14F-4D97-AF65-F5344CB8AC3E}">
        <p14:creationId xmlns:p14="http://schemas.microsoft.com/office/powerpoint/2010/main" val="2538056339"/>
      </p:ext>
    </p:extLst>
  </p:cSld>
  <p:clrMapOvr>
    <a:masterClrMapping/>
  </p:clrMapOvr>
  <p:transition>
    <p:pull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4C582-250F-F4ED-1D0D-16F873FC52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02424D-9579-DA96-9EAC-FD36DBA7DC74}"/>
              </a:ext>
            </a:extLst>
          </p:cNvPr>
          <p:cNvSpPr>
            <a:spLocks noGrp="1"/>
          </p:cNvSpPr>
          <p:nvPr>
            <p:ph type="title"/>
          </p:nvPr>
        </p:nvSpPr>
        <p:spPr/>
        <p:txBody>
          <a:bodyPr/>
          <a:lstStyle/>
          <a:p>
            <a:r>
              <a:rPr lang="en-US" dirty="0"/>
              <a:t>Who is the Owner, not Is This Property</a:t>
            </a:r>
          </a:p>
        </p:txBody>
      </p:sp>
      <p:sp>
        <p:nvSpPr>
          <p:cNvPr id="3" name="Content Placeholder 2">
            <a:extLst>
              <a:ext uri="{FF2B5EF4-FFF2-40B4-BE49-F238E27FC236}">
                <a16:creationId xmlns:a16="http://schemas.microsoft.com/office/drawing/2014/main" id="{8FFDF953-074D-E1AB-5F49-55E6B765BB97}"/>
              </a:ext>
            </a:extLst>
          </p:cNvPr>
          <p:cNvSpPr>
            <a:spLocks noGrp="1"/>
          </p:cNvSpPr>
          <p:nvPr>
            <p:ph idx="1"/>
          </p:nvPr>
        </p:nvSpPr>
        <p:spPr/>
        <p:txBody>
          <a:bodyPr/>
          <a:lstStyle/>
          <a:p>
            <a:pPr lvl="0"/>
            <a:r>
              <a:rPr lang="en-US" dirty="0"/>
              <a:t>To serve their purpose of reducing conflict these norms must be:</a:t>
            </a:r>
            <a:endParaRPr lang="en-US" sz="2000" dirty="0"/>
          </a:p>
          <a:p>
            <a:pPr lvl="1"/>
            <a:r>
              <a:rPr lang="en-US" dirty="0"/>
              <a:t>Practical</a:t>
            </a:r>
            <a:endParaRPr lang="en-US" sz="1800" dirty="0"/>
          </a:p>
          <a:p>
            <a:pPr lvl="1"/>
            <a:r>
              <a:rPr lang="en-US" dirty="0"/>
              <a:t>Natural</a:t>
            </a:r>
            <a:endParaRPr lang="en-US" sz="1800" dirty="0"/>
          </a:p>
          <a:p>
            <a:pPr lvl="1"/>
            <a:r>
              <a:rPr lang="en-US" dirty="0"/>
              <a:t>Fair (justified and justifiable)</a:t>
            </a:r>
            <a:endParaRPr lang="en-US" sz="1800" dirty="0"/>
          </a:p>
          <a:p>
            <a:pPr lvl="0"/>
            <a:r>
              <a:rPr lang="en-US" dirty="0"/>
              <a:t>Property norms or rules cannot be </a:t>
            </a:r>
            <a:r>
              <a:rPr lang="en-US" b="1" dirty="0"/>
              <a:t>arbitrary</a:t>
            </a:r>
            <a:r>
              <a:rPr lang="en-US" dirty="0"/>
              <a:t> (particularizable; I own you; I can hit you but you can’t hit me) or </a:t>
            </a:r>
            <a:r>
              <a:rPr lang="en-US" b="1" dirty="0"/>
              <a:t>impractical</a:t>
            </a:r>
            <a:r>
              <a:rPr lang="en-US" dirty="0"/>
              <a:t> (the purpose is to support the practical institution of possession and use)</a:t>
            </a:r>
            <a:endParaRPr lang="en-US" sz="2000" dirty="0"/>
          </a:p>
          <a:p>
            <a:pPr lvl="1"/>
            <a:r>
              <a:rPr lang="en-US" dirty="0"/>
              <a:t>Possession and use of an external resource always starts with a first use, so property rights must permit and recognize first use, or occupation</a:t>
            </a:r>
            <a:endParaRPr lang="en-US" sz="1800" dirty="0"/>
          </a:p>
          <a:p>
            <a:pPr lvl="1"/>
            <a:r>
              <a:rPr lang="en-US" dirty="0"/>
              <a:t>The owner of the resource owns it until he </a:t>
            </a:r>
            <a:r>
              <a:rPr lang="en-US" b="1" dirty="0"/>
              <a:t>abandons</a:t>
            </a:r>
            <a:r>
              <a:rPr lang="en-US" dirty="0"/>
              <a:t> it, or transfers it to someone else by </a:t>
            </a:r>
            <a:r>
              <a:rPr lang="en-US" b="1" dirty="0"/>
              <a:t>contract</a:t>
            </a:r>
            <a:endParaRPr lang="en-US" dirty="0"/>
          </a:p>
        </p:txBody>
      </p:sp>
    </p:spTree>
    <p:extLst>
      <p:ext uri="{BB962C8B-B14F-4D97-AF65-F5344CB8AC3E}">
        <p14:creationId xmlns:p14="http://schemas.microsoft.com/office/powerpoint/2010/main" val="3491532328"/>
      </p:ext>
    </p:extLst>
  </p:cSld>
  <p:clrMapOvr>
    <a:masterClrMapping/>
  </p:clrMapOvr>
  <p:transition>
    <p:pull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0485B-3E2D-5E40-9BAE-5673AFBEAD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9505F7-D779-5C13-5AD6-D2A9BFFCEA7B}"/>
              </a:ext>
            </a:extLst>
          </p:cNvPr>
          <p:cNvSpPr>
            <a:spLocks noGrp="1"/>
          </p:cNvSpPr>
          <p:nvPr>
            <p:ph type="title"/>
          </p:nvPr>
        </p:nvSpPr>
        <p:spPr/>
        <p:txBody>
          <a:bodyPr/>
          <a:lstStyle/>
          <a:p>
            <a:r>
              <a:rPr lang="en-US" dirty="0"/>
              <a:t>Who is the Owner, not Is This Property</a:t>
            </a:r>
          </a:p>
        </p:txBody>
      </p:sp>
      <p:sp>
        <p:nvSpPr>
          <p:cNvPr id="3" name="Content Placeholder 2">
            <a:extLst>
              <a:ext uri="{FF2B5EF4-FFF2-40B4-BE49-F238E27FC236}">
                <a16:creationId xmlns:a16="http://schemas.microsoft.com/office/drawing/2014/main" id="{BF318EFF-A6D8-853C-AF88-F7C80054CE19}"/>
              </a:ext>
            </a:extLst>
          </p:cNvPr>
          <p:cNvSpPr>
            <a:spLocks noGrp="1"/>
          </p:cNvSpPr>
          <p:nvPr>
            <p:ph idx="1"/>
          </p:nvPr>
        </p:nvSpPr>
        <p:spPr/>
        <p:txBody>
          <a:bodyPr/>
          <a:lstStyle/>
          <a:p>
            <a:pPr lvl="1"/>
            <a:r>
              <a:rPr lang="en-US" dirty="0"/>
              <a:t>Norms must be universalizable in order to be accepted as legitimate and just, in order to perform their function of helping to </a:t>
            </a:r>
            <a:r>
              <a:rPr lang="en-US" b="1" dirty="0"/>
              <a:t>reduce conflict</a:t>
            </a:r>
            <a:r>
              <a:rPr lang="en-US" dirty="0"/>
              <a:t> in the use of scarce resources—distinctions must be grounded in the nature of things, not merely particularizable or arbitrary distinctions</a:t>
            </a:r>
            <a:endParaRPr lang="en-US" sz="1800" dirty="0"/>
          </a:p>
          <a:p>
            <a:pPr lvl="1"/>
            <a:r>
              <a:rPr lang="en-US" dirty="0"/>
              <a:t>This is why the property norms mirror the way people actually use and possess resources: they first start using something that was previously unused (homesteading or occupation); and they give it or exchange it with others (contract)</a:t>
            </a:r>
            <a:endParaRPr lang="en-US" sz="1800" dirty="0"/>
          </a:p>
          <a:p>
            <a:endParaRPr lang="en-US" dirty="0"/>
          </a:p>
        </p:txBody>
      </p:sp>
    </p:spTree>
    <p:extLst>
      <p:ext uri="{BB962C8B-B14F-4D97-AF65-F5344CB8AC3E}">
        <p14:creationId xmlns:p14="http://schemas.microsoft.com/office/powerpoint/2010/main" val="3874536124"/>
      </p:ext>
    </p:extLst>
  </p:cSld>
  <p:clrMapOvr>
    <a:masterClrMapping/>
  </p:clrMapOvr>
  <p:transition>
    <p:pull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6FF9-0E3B-6CDE-6847-2C12BEB9F2BB}"/>
              </a:ext>
            </a:extLst>
          </p:cNvPr>
          <p:cNvSpPr>
            <a:spLocks noGrp="1"/>
          </p:cNvSpPr>
          <p:nvPr>
            <p:ph type="title"/>
          </p:nvPr>
        </p:nvSpPr>
        <p:spPr/>
        <p:txBody>
          <a:bodyPr/>
          <a:lstStyle/>
          <a:p>
            <a:r>
              <a:rPr lang="en-US" dirty="0"/>
              <a:t>Praxeology and the Structure of Human Action</a:t>
            </a:r>
          </a:p>
        </p:txBody>
      </p:sp>
      <p:sp>
        <p:nvSpPr>
          <p:cNvPr id="3" name="Content Placeholder 2">
            <a:extLst>
              <a:ext uri="{FF2B5EF4-FFF2-40B4-BE49-F238E27FC236}">
                <a16:creationId xmlns:a16="http://schemas.microsoft.com/office/drawing/2014/main" id="{029B5763-E17E-D5ED-CFF1-19FAE814AB95}"/>
              </a:ext>
            </a:extLst>
          </p:cNvPr>
          <p:cNvSpPr>
            <a:spLocks noGrp="1"/>
          </p:cNvSpPr>
          <p:nvPr>
            <p:ph idx="1"/>
          </p:nvPr>
        </p:nvSpPr>
        <p:spPr/>
        <p:txBody>
          <a:bodyPr/>
          <a:lstStyle/>
          <a:p>
            <a:pPr lvl="0"/>
            <a:r>
              <a:rPr lang="en-US" dirty="0"/>
              <a:t>Let’s return to praxeology and the structure of human action. </a:t>
            </a:r>
            <a:endParaRPr lang="en-US" sz="2000" dirty="0"/>
          </a:p>
          <a:p>
            <a:pPr lvl="0"/>
            <a:r>
              <a:rPr lang="en-US" dirty="0"/>
              <a:t>All human action is aimed at the (uncertain) future and employs scarce means (resource).</a:t>
            </a:r>
            <a:endParaRPr lang="en-US" sz="2000" dirty="0"/>
          </a:p>
          <a:p>
            <a:pPr lvl="1"/>
            <a:r>
              <a:rPr lang="en-US" dirty="0"/>
              <a:t>Means that are causally efficacious at achieving the change or intervention that diverts the course of events to achieve the desired end, the desired future state of affairs</a:t>
            </a:r>
            <a:endParaRPr lang="en-US" sz="1800" dirty="0"/>
          </a:p>
          <a:p>
            <a:pPr lvl="2"/>
            <a:r>
              <a:rPr lang="en-US" dirty="0"/>
              <a:t>Aside: only a small subset of actions aim at (a) monetary profit, or (b) the acquisition of ownership or title to a resources. In general all actions aim at </a:t>
            </a:r>
            <a:r>
              <a:rPr lang="en-US" i="1" dirty="0"/>
              <a:t>psychic profit</a:t>
            </a:r>
            <a:r>
              <a:rPr lang="en-US" dirty="0"/>
              <a:t> attained by changing the future to a preferred state of affairs.</a:t>
            </a:r>
            <a:endParaRPr lang="en-US" sz="1600" dirty="0"/>
          </a:p>
          <a:p>
            <a:pPr lvl="2"/>
            <a:r>
              <a:rPr lang="en-US" dirty="0"/>
              <a:t>If I pay someone to get a massage, that is consumption or leisure and I do not acquire title to the </a:t>
            </a:r>
            <a:r>
              <a:rPr lang="en-US" dirty="0" err="1"/>
              <a:t>therapists’s</a:t>
            </a:r>
            <a:r>
              <a:rPr lang="en-US" dirty="0"/>
              <a:t> labor; I simply receive and enjoy the massage</a:t>
            </a:r>
            <a:endParaRPr lang="en-US" sz="1600" dirty="0"/>
          </a:p>
          <a:p>
            <a:pPr lvl="2"/>
            <a:r>
              <a:rPr lang="en-US" dirty="0"/>
              <a:t>If I go outside to watch the sunset, I have a successful action and make psychic profit but I do not make monetary profit</a:t>
            </a:r>
          </a:p>
        </p:txBody>
      </p:sp>
    </p:spTree>
    <p:extLst>
      <p:ext uri="{BB962C8B-B14F-4D97-AF65-F5344CB8AC3E}">
        <p14:creationId xmlns:p14="http://schemas.microsoft.com/office/powerpoint/2010/main" val="2780480060"/>
      </p:ext>
    </p:extLst>
  </p:cSld>
  <p:clrMapOvr>
    <a:masterClrMapping/>
  </p:clrMapOvr>
  <p:transition>
    <p:pull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199E3-BFAD-1E88-BE4B-02BCDAA7B1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C22057-4CC4-C875-086B-DA9B45FC9577}"/>
              </a:ext>
            </a:extLst>
          </p:cNvPr>
          <p:cNvSpPr>
            <a:spLocks noGrp="1"/>
          </p:cNvSpPr>
          <p:nvPr>
            <p:ph type="title"/>
          </p:nvPr>
        </p:nvSpPr>
        <p:spPr/>
        <p:txBody>
          <a:bodyPr/>
          <a:lstStyle/>
          <a:p>
            <a:r>
              <a:rPr lang="en-US" dirty="0"/>
              <a:t>Praxeology and the Structure of Human Action</a:t>
            </a:r>
          </a:p>
        </p:txBody>
      </p:sp>
      <p:sp>
        <p:nvSpPr>
          <p:cNvPr id="3" name="Content Placeholder 2">
            <a:extLst>
              <a:ext uri="{FF2B5EF4-FFF2-40B4-BE49-F238E27FC236}">
                <a16:creationId xmlns:a16="http://schemas.microsoft.com/office/drawing/2014/main" id="{5DE0D309-747F-9D68-1117-6FB3E5CB356F}"/>
              </a:ext>
            </a:extLst>
          </p:cNvPr>
          <p:cNvSpPr>
            <a:spLocks noGrp="1"/>
          </p:cNvSpPr>
          <p:nvPr>
            <p:ph idx="1"/>
          </p:nvPr>
        </p:nvSpPr>
        <p:spPr/>
        <p:txBody>
          <a:bodyPr/>
          <a:lstStyle/>
          <a:p>
            <a:pPr lvl="2"/>
            <a:r>
              <a:rPr lang="en-US" dirty="0"/>
              <a:t>The purpose of an action can be used to characterize the action as leisure or labor, similar to how we distinguish public from private goods or consumption versus capital goods.</a:t>
            </a:r>
            <a:endParaRPr lang="en-US" sz="1600" dirty="0"/>
          </a:p>
          <a:p>
            <a:pPr lvl="3"/>
            <a:r>
              <a:rPr lang="en-US" dirty="0"/>
              <a:t>But the structure of human action is the same no matter what the end: leisure or labor; monetary or just psychic profit</a:t>
            </a:r>
            <a:endParaRPr lang="en-US" sz="1400" dirty="0"/>
          </a:p>
          <a:p>
            <a:endParaRPr lang="en-US" dirty="0"/>
          </a:p>
        </p:txBody>
      </p:sp>
    </p:spTree>
    <p:extLst>
      <p:ext uri="{BB962C8B-B14F-4D97-AF65-F5344CB8AC3E}">
        <p14:creationId xmlns:p14="http://schemas.microsoft.com/office/powerpoint/2010/main" val="3672254978"/>
      </p:ext>
    </p:extLst>
  </p:cSld>
  <p:clrMapOvr>
    <a:masterClrMapping/>
  </p:clrMapOvr>
  <p:transition>
    <p:pull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0557F-0F3F-1370-C930-38BAF1BE4F37}"/>
              </a:ext>
            </a:extLst>
          </p:cNvPr>
          <p:cNvSpPr>
            <a:spLocks noGrp="1"/>
          </p:cNvSpPr>
          <p:nvPr>
            <p:ph type="title"/>
          </p:nvPr>
        </p:nvSpPr>
        <p:spPr/>
        <p:txBody>
          <a:bodyPr/>
          <a:lstStyle/>
          <a:p>
            <a:r>
              <a:rPr lang="en-US" dirty="0"/>
              <a:t>The Missing Ingredient: </a:t>
            </a:r>
            <a:r>
              <a:rPr lang="en-US" i="1" dirty="0"/>
              <a:t>Knowledge</a:t>
            </a:r>
          </a:p>
        </p:txBody>
      </p:sp>
      <p:sp>
        <p:nvSpPr>
          <p:cNvPr id="3" name="Content Placeholder 2">
            <a:extLst>
              <a:ext uri="{FF2B5EF4-FFF2-40B4-BE49-F238E27FC236}">
                <a16:creationId xmlns:a16="http://schemas.microsoft.com/office/drawing/2014/main" id="{BE037B17-659B-EFBB-F93F-9F2A5A112393}"/>
              </a:ext>
            </a:extLst>
          </p:cNvPr>
          <p:cNvSpPr>
            <a:spLocks noGrp="1"/>
          </p:cNvSpPr>
          <p:nvPr>
            <p:ph idx="1"/>
          </p:nvPr>
        </p:nvSpPr>
        <p:spPr/>
        <p:txBody>
          <a:bodyPr/>
          <a:lstStyle/>
          <a:p>
            <a:pPr lvl="0"/>
            <a:r>
              <a:rPr lang="en-US" dirty="0"/>
              <a:t>What is missing from this analysis is the second and equally key ingredient of all successful action: </a:t>
            </a:r>
            <a:r>
              <a:rPr lang="en-US" i="1" dirty="0"/>
              <a:t>knowledge</a:t>
            </a:r>
            <a:r>
              <a:rPr lang="en-US" dirty="0"/>
              <a:t>. </a:t>
            </a:r>
            <a:endParaRPr lang="en-US" sz="2000" dirty="0"/>
          </a:p>
          <a:p>
            <a:pPr lvl="1"/>
            <a:r>
              <a:rPr lang="en-US" dirty="0"/>
              <a:t>Knowledge given short shrift in political economy; the focus is on scarcity and scarce means, but knowledge is equally important</a:t>
            </a:r>
            <a:endParaRPr lang="en-US" sz="1800" dirty="0"/>
          </a:p>
          <a:p>
            <a:pPr lvl="2"/>
            <a:r>
              <a:rPr lang="en-US" dirty="0"/>
              <a:t>Hayek does focus on knowledge but not in this praxeological sense, and many Rothbardian-Austrians think he’s confused</a:t>
            </a:r>
            <a:endParaRPr lang="en-US" sz="1600" dirty="0"/>
          </a:p>
          <a:p>
            <a:pPr lvl="1"/>
            <a:r>
              <a:rPr lang="en-US" dirty="0"/>
              <a:t>It’s akin to how the Holy Spirit must feel left out as the Father and Son get all the prayers and credit and the Holy Spirit is left out, but he’s an equally important part of the Trinity!</a:t>
            </a:r>
            <a:endParaRPr lang="en-US" sz="1800" dirty="0"/>
          </a:p>
          <a:p>
            <a:pPr lvl="0"/>
            <a:r>
              <a:rPr lang="en-US" dirty="0"/>
              <a:t>Human action presupposes a world governed by </a:t>
            </a:r>
            <a:r>
              <a:rPr lang="en-US" b="1" dirty="0"/>
              <a:t>causal laws</a:t>
            </a:r>
            <a:r>
              <a:rPr lang="en-US" dirty="0"/>
              <a:t>, otherwise there would be no purpose to acting.</a:t>
            </a:r>
            <a:endParaRPr lang="en-US" sz="2000" dirty="0"/>
          </a:p>
          <a:p>
            <a:pPr lvl="0"/>
            <a:r>
              <a:rPr lang="en-US" dirty="0"/>
              <a:t>It thus presupposes the availability to the actor of scarce means of action that the actor can employ to achieve his ends.</a:t>
            </a:r>
            <a:endParaRPr lang="en-US" sz="2000" dirty="0"/>
          </a:p>
        </p:txBody>
      </p:sp>
    </p:spTree>
    <p:extLst>
      <p:ext uri="{BB962C8B-B14F-4D97-AF65-F5344CB8AC3E}">
        <p14:creationId xmlns:p14="http://schemas.microsoft.com/office/powerpoint/2010/main" val="3898880225"/>
      </p:ext>
    </p:extLst>
  </p:cSld>
  <p:clrMapOvr>
    <a:masterClrMapping/>
  </p:clrMapOvr>
  <p:transition>
    <p:pull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B477B-3380-38C0-CA19-43A844B3C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533DC0-B30F-B872-A39E-32A1BB947B54}"/>
              </a:ext>
            </a:extLst>
          </p:cNvPr>
          <p:cNvSpPr>
            <a:spLocks noGrp="1"/>
          </p:cNvSpPr>
          <p:nvPr>
            <p:ph type="title"/>
          </p:nvPr>
        </p:nvSpPr>
        <p:spPr/>
        <p:txBody>
          <a:bodyPr/>
          <a:lstStyle/>
          <a:p>
            <a:r>
              <a:rPr lang="en-US" dirty="0"/>
              <a:t>The Missing Ingredient: </a:t>
            </a:r>
            <a:r>
              <a:rPr lang="en-US" i="1" dirty="0"/>
              <a:t>Knowledge</a:t>
            </a:r>
          </a:p>
        </p:txBody>
      </p:sp>
      <p:sp>
        <p:nvSpPr>
          <p:cNvPr id="3" name="Content Placeholder 2">
            <a:extLst>
              <a:ext uri="{FF2B5EF4-FFF2-40B4-BE49-F238E27FC236}">
                <a16:creationId xmlns:a16="http://schemas.microsoft.com/office/drawing/2014/main" id="{95CCB3AF-F6E2-5397-9835-20EEC92C79ED}"/>
              </a:ext>
            </a:extLst>
          </p:cNvPr>
          <p:cNvSpPr>
            <a:spLocks noGrp="1"/>
          </p:cNvSpPr>
          <p:nvPr>
            <p:ph idx="1"/>
          </p:nvPr>
        </p:nvSpPr>
        <p:spPr/>
        <p:txBody>
          <a:bodyPr/>
          <a:lstStyle/>
          <a:p>
            <a:pPr lvl="0"/>
            <a:r>
              <a:rPr lang="en-US" dirty="0"/>
              <a:t>But action without knowledge is also inconceivable</a:t>
            </a:r>
            <a:endParaRPr lang="en-US" sz="2000" dirty="0"/>
          </a:p>
          <a:p>
            <a:pPr lvl="1"/>
            <a:r>
              <a:rPr lang="en-US" dirty="0"/>
              <a:t>The actor is </a:t>
            </a:r>
            <a:r>
              <a:rPr lang="en-US" i="1" dirty="0"/>
              <a:t>aware</a:t>
            </a:r>
            <a:r>
              <a:rPr lang="en-US" dirty="0"/>
              <a:t> of the past, present, and future</a:t>
            </a:r>
            <a:endParaRPr lang="en-US" sz="1800" dirty="0"/>
          </a:p>
          <a:p>
            <a:pPr lvl="1"/>
            <a:r>
              <a:rPr lang="en-US" dirty="0"/>
              <a:t>He is </a:t>
            </a:r>
            <a:r>
              <a:rPr lang="en-US" i="1" dirty="0"/>
              <a:t>aware</a:t>
            </a:r>
            <a:r>
              <a:rPr lang="en-US" dirty="0"/>
              <a:t> that some future is coming if he does not intervene, and that this makes him </a:t>
            </a:r>
            <a:r>
              <a:rPr lang="en-US" i="1" dirty="0"/>
              <a:t>uneasy</a:t>
            </a:r>
            <a:endParaRPr lang="en-US" sz="1800" dirty="0"/>
          </a:p>
          <a:p>
            <a:pPr lvl="1"/>
            <a:r>
              <a:rPr lang="en-US" dirty="0"/>
              <a:t>He is </a:t>
            </a:r>
            <a:r>
              <a:rPr lang="en-US" i="1" dirty="0"/>
              <a:t>aware</a:t>
            </a:r>
            <a:r>
              <a:rPr lang="en-US" dirty="0"/>
              <a:t> that the universe is governed by causal laws, and that some possible future ends are possible to him if acquires and uses the appropriate tools or resources</a:t>
            </a:r>
            <a:endParaRPr lang="en-US" sz="1800" dirty="0"/>
          </a:p>
          <a:p>
            <a:pPr lvl="1"/>
            <a:r>
              <a:rPr lang="en-US" dirty="0"/>
              <a:t>So all action </a:t>
            </a:r>
            <a:r>
              <a:rPr lang="en-US" i="1" dirty="0"/>
              <a:t>employs scarce means</a:t>
            </a:r>
            <a:r>
              <a:rPr lang="en-US" dirty="0"/>
              <a:t> but is </a:t>
            </a:r>
            <a:r>
              <a:rPr lang="en-US" b="1" i="1" dirty="0"/>
              <a:t>guided by knowledge</a:t>
            </a:r>
          </a:p>
          <a:p>
            <a:endParaRPr lang="en-US" sz="2200" dirty="0"/>
          </a:p>
          <a:p>
            <a:endParaRPr lang="en-US" dirty="0"/>
          </a:p>
        </p:txBody>
      </p:sp>
    </p:spTree>
    <p:extLst>
      <p:ext uri="{BB962C8B-B14F-4D97-AF65-F5344CB8AC3E}">
        <p14:creationId xmlns:p14="http://schemas.microsoft.com/office/powerpoint/2010/main" val="1266051505"/>
      </p:ext>
    </p:extLst>
  </p:cSld>
  <p:clrMapOvr>
    <a:masterClrMapping/>
  </p:clrMapOvr>
  <p:transition>
    <p:pull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4671-823F-104A-42A8-B5D8125F75A2}"/>
              </a:ext>
            </a:extLst>
          </p:cNvPr>
          <p:cNvSpPr>
            <a:spLocks noGrp="1"/>
          </p:cNvSpPr>
          <p:nvPr>
            <p:ph type="title"/>
          </p:nvPr>
        </p:nvSpPr>
        <p:spPr/>
        <p:txBody>
          <a:bodyPr/>
          <a:lstStyle/>
          <a:p>
            <a:r>
              <a:rPr lang="en-US" dirty="0"/>
              <a:t>The Wealth of the Modern Age</a:t>
            </a:r>
          </a:p>
        </p:txBody>
      </p:sp>
      <p:sp>
        <p:nvSpPr>
          <p:cNvPr id="3" name="Content Placeholder 2">
            <a:extLst>
              <a:ext uri="{FF2B5EF4-FFF2-40B4-BE49-F238E27FC236}">
                <a16:creationId xmlns:a16="http://schemas.microsoft.com/office/drawing/2014/main" id="{10B99F92-3B44-7C22-7A1C-633298D1A1D1}"/>
              </a:ext>
            </a:extLst>
          </p:cNvPr>
          <p:cNvSpPr>
            <a:spLocks noGrp="1"/>
          </p:cNvSpPr>
          <p:nvPr>
            <p:ph idx="1"/>
          </p:nvPr>
        </p:nvSpPr>
        <p:spPr/>
        <p:txBody>
          <a:bodyPr/>
          <a:lstStyle/>
          <a:p>
            <a:pPr lvl="0"/>
            <a:r>
              <a:rPr lang="en-US" dirty="0"/>
              <a:t>The reason the human race is richer now than the Romans is not because we are smarter</a:t>
            </a:r>
            <a:endParaRPr lang="en-US" sz="2000" dirty="0"/>
          </a:p>
          <a:p>
            <a:pPr lvl="1"/>
            <a:r>
              <a:rPr lang="en-US" dirty="0"/>
              <a:t>We are arguably dumber</a:t>
            </a:r>
            <a:endParaRPr lang="en-US" sz="1800" dirty="0"/>
          </a:p>
          <a:p>
            <a:pPr lvl="2"/>
            <a:r>
              <a:rPr lang="en-US" i="1" dirty="0"/>
              <a:t>Idiocracy	</a:t>
            </a:r>
            <a:endParaRPr lang="en-US" sz="1600" dirty="0"/>
          </a:p>
          <a:p>
            <a:pPr lvl="1"/>
            <a:r>
              <a:rPr lang="en-US" dirty="0"/>
              <a:t>It is because the accumulation of technical knowledge</a:t>
            </a:r>
            <a:endParaRPr lang="en-US" sz="1800" dirty="0"/>
          </a:p>
          <a:p>
            <a:pPr lvl="2"/>
            <a:r>
              <a:rPr lang="en-US" dirty="0"/>
              <a:t>Scientific knowledge, knowledge of the causal laws, knowledge of recipes and techniques and inventions</a:t>
            </a:r>
            <a:endParaRPr lang="en-US" sz="1600" dirty="0"/>
          </a:p>
          <a:p>
            <a:pPr lvl="1"/>
            <a:r>
              <a:rPr lang="en-US" dirty="0"/>
              <a:t>Hayek calls this the “Fund of Experience”</a:t>
            </a:r>
            <a:endParaRPr lang="en-US" sz="1800" dirty="0"/>
          </a:p>
          <a:p>
            <a:pPr lvl="2"/>
            <a:r>
              <a:rPr lang="en-US" u="sng" dirty="0">
                <a:hlinkClick r:id="rId2"/>
              </a:rPr>
              <a:t>Libertarian and Lockean Creationism: Creation As a Source of Wealth, not Property Rights; Hayek’s “Fund of Experience”</a:t>
            </a:r>
            <a:endParaRPr lang="en-US" sz="1600" dirty="0"/>
          </a:p>
          <a:p>
            <a:endParaRPr lang="en-US" dirty="0"/>
          </a:p>
        </p:txBody>
      </p:sp>
    </p:spTree>
    <p:extLst>
      <p:ext uri="{BB962C8B-B14F-4D97-AF65-F5344CB8AC3E}">
        <p14:creationId xmlns:p14="http://schemas.microsoft.com/office/powerpoint/2010/main" val="3903940955"/>
      </p:ext>
    </p:extLst>
  </p:cSld>
  <p:clrMapOvr>
    <a:masterClrMapping/>
  </p:clrMapOvr>
  <p:transition>
    <p:pull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8CA3-6775-3F26-194F-BEB8C07267B2}"/>
              </a:ext>
            </a:extLst>
          </p:cNvPr>
          <p:cNvSpPr>
            <a:spLocks noGrp="1"/>
          </p:cNvSpPr>
          <p:nvPr>
            <p:ph type="title"/>
          </p:nvPr>
        </p:nvSpPr>
        <p:spPr>
          <a:xfrm>
            <a:off x="301625" y="41069"/>
            <a:ext cx="8540750" cy="838200"/>
          </a:xfrm>
        </p:spPr>
        <p:txBody>
          <a:bodyPr/>
          <a:lstStyle/>
          <a:p>
            <a:r>
              <a:rPr lang="en-US" dirty="0"/>
              <a:t>Possession and Use of Knowledge and Means</a:t>
            </a:r>
          </a:p>
        </p:txBody>
      </p:sp>
      <p:sp>
        <p:nvSpPr>
          <p:cNvPr id="3" name="Content Placeholder 2">
            <a:extLst>
              <a:ext uri="{FF2B5EF4-FFF2-40B4-BE49-F238E27FC236}">
                <a16:creationId xmlns:a16="http://schemas.microsoft.com/office/drawing/2014/main" id="{2DCC148E-B66D-C58A-D7B9-980546970925}"/>
              </a:ext>
            </a:extLst>
          </p:cNvPr>
          <p:cNvSpPr>
            <a:spLocks noGrp="1"/>
          </p:cNvSpPr>
          <p:nvPr>
            <p:ph idx="1"/>
          </p:nvPr>
        </p:nvSpPr>
        <p:spPr>
          <a:xfrm>
            <a:off x="301625" y="876300"/>
            <a:ext cx="8540750" cy="5105400"/>
          </a:xfrm>
        </p:spPr>
        <p:txBody>
          <a:bodyPr/>
          <a:lstStyle/>
          <a:p>
            <a:pPr lvl="0"/>
            <a:r>
              <a:rPr lang="en-US" dirty="0"/>
              <a:t>Now notice the difference between use and “possession” of </a:t>
            </a:r>
            <a:r>
              <a:rPr lang="en-US" i="1" dirty="0"/>
              <a:t>scarce means</a:t>
            </a:r>
            <a:r>
              <a:rPr lang="en-US" dirty="0"/>
              <a:t> and </a:t>
            </a:r>
            <a:r>
              <a:rPr lang="en-US" i="1" dirty="0"/>
              <a:t>knowledge</a:t>
            </a:r>
            <a:r>
              <a:rPr lang="en-US" dirty="0"/>
              <a:t>.</a:t>
            </a:r>
            <a:endParaRPr lang="en-US" sz="2000" dirty="0"/>
          </a:p>
          <a:p>
            <a:pPr lvl="0"/>
            <a:r>
              <a:rPr lang="en-US" dirty="0"/>
              <a:t>Crusoe: has to have both scarce means and knowledge to have successful action.</a:t>
            </a:r>
            <a:endParaRPr lang="en-US" sz="2000" dirty="0"/>
          </a:p>
          <a:p>
            <a:pPr lvl="1"/>
            <a:r>
              <a:rPr lang="en-US" dirty="0"/>
              <a:t>Coconuts</a:t>
            </a:r>
            <a:endParaRPr lang="en-US" sz="1800" dirty="0"/>
          </a:p>
          <a:p>
            <a:pPr lvl="1"/>
            <a:r>
              <a:rPr lang="en-US" dirty="0"/>
              <a:t>Trees to make a spear or net</a:t>
            </a:r>
            <a:endParaRPr lang="en-US" sz="1800" dirty="0"/>
          </a:p>
          <a:p>
            <a:pPr lvl="1"/>
            <a:r>
              <a:rPr lang="en-US" dirty="0"/>
              <a:t>Fish to catch</a:t>
            </a:r>
            <a:endParaRPr lang="en-US" sz="1800" dirty="0"/>
          </a:p>
          <a:p>
            <a:pPr lvl="1"/>
            <a:r>
              <a:rPr lang="en-US" dirty="0"/>
              <a:t>Knowledge of how to do all this</a:t>
            </a:r>
            <a:endParaRPr lang="en-US" sz="1800" dirty="0"/>
          </a:p>
          <a:p>
            <a:pPr lvl="1"/>
            <a:r>
              <a:rPr lang="en-US" dirty="0"/>
              <a:t>There are no property rights for Crusoe: only </a:t>
            </a:r>
            <a:r>
              <a:rPr lang="en-US" i="1" dirty="0"/>
              <a:t>possession</a:t>
            </a:r>
            <a:r>
              <a:rPr lang="en-US" dirty="0"/>
              <a:t> of scarce resources</a:t>
            </a:r>
            <a:endParaRPr lang="en-US" sz="1800" dirty="0"/>
          </a:p>
          <a:p>
            <a:pPr lvl="1"/>
            <a:r>
              <a:rPr lang="en-US" dirty="0"/>
              <a:t>In Society: Because of the possibility of conflict over use and possession of these scarce resources (including human bodies), </a:t>
            </a:r>
            <a:r>
              <a:rPr lang="en-US" i="1" dirty="0"/>
              <a:t>ownership rights</a:t>
            </a:r>
            <a:r>
              <a:rPr lang="en-US" dirty="0"/>
              <a:t> (property rights) emerge to provide </a:t>
            </a:r>
            <a:r>
              <a:rPr lang="en-US" i="1" dirty="0"/>
              <a:t>normative support</a:t>
            </a:r>
            <a:r>
              <a:rPr lang="en-US" dirty="0"/>
              <a:t> to actors, to enhance their ability to possess and control and employ the means of action in the face of possible conflict from other actors</a:t>
            </a:r>
            <a:endParaRPr lang="en-US" sz="1600" dirty="0"/>
          </a:p>
        </p:txBody>
      </p:sp>
    </p:spTree>
    <p:extLst>
      <p:ext uri="{BB962C8B-B14F-4D97-AF65-F5344CB8AC3E}">
        <p14:creationId xmlns:p14="http://schemas.microsoft.com/office/powerpoint/2010/main" val="1415964868"/>
      </p:ext>
    </p:extLst>
  </p:cSld>
  <p:clrMapOvr>
    <a:masterClrMapping/>
  </p:clrMapOvr>
  <p:transition>
    <p:pull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36A4E-7F6B-FD85-82CF-217A90B476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5A57C-9815-2081-A2F3-615A5A2C51FF}"/>
              </a:ext>
            </a:extLst>
          </p:cNvPr>
          <p:cNvSpPr>
            <a:spLocks noGrp="1"/>
          </p:cNvSpPr>
          <p:nvPr>
            <p:ph type="title"/>
          </p:nvPr>
        </p:nvSpPr>
        <p:spPr/>
        <p:txBody>
          <a:bodyPr/>
          <a:lstStyle/>
          <a:p>
            <a:r>
              <a:rPr lang="en-US" dirty="0"/>
              <a:t>Possession and Use of Knowledge and Means</a:t>
            </a:r>
          </a:p>
        </p:txBody>
      </p:sp>
      <p:sp>
        <p:nvSpPr>
          <p:cNvPr id="3" name="Content Placeholder 2">
            <a:extLst>
              <a:ext uri="{FF2B5EF4-FFF2-40B4-BE49-F238E27FC236}">
                <a16:creationId xmlns:a16="http://schemas.microsoft.com/office/drawing/2014/main" id="{086ECFCB-AF3C-AC1D-D7F8-C51B003F477B}"/>
              </a:ext>
            </a:extLst>
          </p:cNvPr>
          <p:cNvSpPr>
            <a:spLocks noGrp="1"/>
          </p:cNvSpPr>
          <p:nvPr>
            <p:ph idx="1"/>
          </p:nvPr>
        </p:nvSpPr>
        <p:spPr/>
        <p:txBody>
          <a:bodyPr/>
          <a:lstStyle/>
          <a:p>
            <a:pPr lvl="0"/>
            <a:r>
              <a:rPr lang="en-US" dirty="0"/>
              <a:t>But there is no possibility of conflict over the ideas or knowledge that </a:t>
            </a:r>
            <a:r>
              <a:rPr lang="en-US" i="1" dirty="0"/>
              <a:t>guide</a:t>
            </a:r>
            <a:r>
              <a:rPr lang="en-US" dirty="0"/>
              <a:t> action</a:t>
            </a:r>
            <a:endParaRPr lang="en-US" sz="2000" dirty="0"/>
          </a:p>
          <a:p>
            <a:pPr lvl="1"/>
            <a:r>
              <a:rPr lang="en-US" dirty="0"/>
              <a:t>Many people can use the same ideas without conflict</a:t>
            </a:r>
            <a:endParaRPr lang="en-US" sz="1800" dirty="0"/>
          </a:p>
          <a:p>
            <a:pPr lvl="2"/>
            <a:r>
              <a:rPr lang="en-US" dirty="0"/>
              <a:t>After you learn that you can use animal hide to make clothes, or fire to cook food, or a net to catch fish, or that you can make a log cabin out of trees—either from </a:t>
            </a:r>
            <a:r>
              <a:rPr lang="en-US" b="1" dirty="0"/>
              <a:t>discovering</a:t>
            </a:r>
            <a:r>
              <a:rPr lang="en-US" dirty="0"/>
              <a:t> this yourself or </a:t>
            </a:r>
            <a:r>
              <a:rPr lang="en-US" b="1" dirty="0"/>
              <a:t>learning</a:t>
            </a:r>
            <a:r>
              <a:rPr lang="en-US" dirty="0"/>
              <a:t> from others—then others can also do this</a:t>
            </a:r>
            <a:endParaRPr lang="en-US" sz="1600" dirty="0"/>
          </a:p>
          <a:p>
            <a:pPr lvl="2"/>
            <a:r>
              <a:rPr lang="en-US" dirty="0"/>
              <a:t>A society with lots of people farming, building, cooking, hunting, with their own resources but using shared ideas can be perfectly conflict free</a:t>
            </a:r>
            <a:endParaRPr lang="en-US" sz="1600" dirty="0"/>
          </a:p>
          <a:p>
            <a:pPr lvl="2"/>
            <a:r>
              <a:rPr lang="en-US" dirty="0"/>
              <a:t>Thus it makes no sense for property rights to emerge over ideas or knowledge</a:t>
            </a:r>
            <a:endParaRPr lang="en-US" sz="1600" dirty="0"/>
          </a:p>
          <a:p>
            <a:pPr lvl="1"/>
            <a:r>
              <a:rPr lang="en-US" dirty="0"/>
              <a:t>This is, again, why we are richer than our ancestors: we learn from each other and spread knowledge and add to the fund of experience every day</a:t>
            </a:r>
            <a:endParaRPr lang="en-US" sz="1800" dirty="0"/>
          </a:p>
          <a:p>
            <a:endParaRPr lang="en-US" dirty="0"/>
          </a:p>
        </p:txBody>
      </p:sp>
    </p:spTree>
    <p:extLst>
      <p:ext uri="{BB962C8B-B14F-4D97-AF65-F5344CB8AC3E}">
        <p14:creationId xmlns:p14="http://schemas.microsoft.com/office/powerpoint/2010/main" val="1761203054"/>
      </p:ext>
    </p:extLst>
  </p:cSld>
  <p:clrMapOvr>
    <a:masterClrMapping/>
  </p:clrMapOvr>
  <p:transition>
    <p:pull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4D4C2-5DFC-545B-65E3-0A99EF48A59C}"/>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8C01563D-549A-1632-42AC-CA890128DE6B}"/>
              </a:ext>
            </a:extLst>
          </p:cNvPr>
          <p:cNvSpPr>
            <a:spLocks noGrp="1"/>
          </p:cNvSpPr>
          <p:nvPr>
            <p:ph type="title"/>
          </p:nvPr>
        </p:nvSpPr>
        <p:spPr/>
        <p:txBody>
          <a:bodyPr/>
          <a:lstStyle/>
          <a:p>
            <a:r>
              <a:rPr lang="en-US" dirty="0">
                <a:latin typeface="Calibri" charset="0"/>
              </a:rPr>
              <a:t>IP Rights and Property Rights</a:t>
            </a:r>
          </a:p>
        </p:txBody>
      </p:sp>
      <p:sp>
        <p:nvSpPr>
          <p:cNvPr id="86018" name="Content Placeholder 2">
            <a:extLst>
              <a:ext uri="{FF2B5EF4-FFF2-40B4-BE49-F238E27FC236}">
                <a16:creationId xmlns:a16="http://schemas.microsoft.com/office/drawing/2014/main" id="{9DC8FC26-769D-6B11-FCCF-2E5C6264FE17}"/>
              </a:ext>
            </a:extLst>
          </p:cNvPr>
          <p:cNvSpPr>
            <a:spLocks noGrp="1"/>
          </p:cNvSpPr>
          <p:nvPr>
            <p:ph idx="1"/>
          </p:nvPr>
        </p:nvSpPr>
        <p:spPr>
          <a:xfrm>
            <a:off x="304800" y="1219200"/>
            <a:ext cx="8382000" cy="5105400"/>
          </a:xfrm>
        </p:spPr>
        <p:txBody>
          <a:bodyPr/>
          <a:lstStyle/>
          <a:p>
            <a:pPr lvl="0"/>
            <a:r>
              <a:rPr lang="en-US" dirty="0"/>
              <a:t>This is ultimately why there are and can be property rights in scarce resources but not in ideas and knowledge</a:t>
            </a:r>
          </a:p>
          <a:p>
            <a:pPr lvl="0"/>
            <a:r>
              <a:rPr lang="en-US" dirty="0"/>
              <a:t>Knowledge guides actors in the of resources but there can only be conflict over </a:t>
            </a:r>
            <a:r>
              <a:rPr lang="en-US" i="1" dirty="0"/>
              <a:t>conflictable resources</a:t>
            </a:r>
            <a:r>
              <a:rPr lang="en-US" dirty="0"/>
              <a:t> </a:t>
            </a:r>
          </a:p>
          <a:p>
            <a:pPr lvl="0"/>
            <a:r>
              <a:rPr lang="en-US" dirty="0"/>
              <a:t>This leads to the </a:t>
            </a:r>
            <a:r>
              <a:rPr lang="en-US" b="1" dirty="0"/>
              <a:t>fundamental theorem of calculus</a:t>
            </a:r>
            <a:endParaRPr lang="en-US" dirty="0"/>
          </a:p>
          <a:p>
            <a:pPr lvl="0"/>
            <a:r>
              <a:rPr lang="en-US" dirty="0"/>
              <a:t>Sorry, my engineering days were coming back. The </a:t>
            </a:r>
            <a:r>
              <a:rPr lang="en-US" b="1" dirty="0"/>
              <a:t>fundamental problem with intellectual property rights</a:t>
            </a:r>
            <a:r>
              <a:rPr lang="en-US" dirty="0"/>
              <a:t>.</a:t>
            </a:r>
          </a:p>
          <a:p>
            <a:pPr lvl="0"/>
            <a:r>
              <a:rPr lang="en-US" dirty="0"/>
              <a:t>No time to go in detail into the IP issue, but you can see why property rights designed to provide normative support for the possession and use of </a:t>
            </a:r>
            <a:r>
              <a:rPr lang="en-US" b="1" dirty="0"/>
              <a:t>conflictable resources</a:t>
            </a:r>
            <a:r>
              <a:rPr lang="en-US" dirty="0"/>
              <a:t> make no sense when applied to the </a:t>
            </a:r>
            <a:r>
              <a:rPr lang="en-US" b="1" dirty="0"/>
              <a:t>knowledge</a:t>
            </a:r>
            <a:r>
              <a:rPr lang="en-US" dirty="0"/>
              <a:t> that guides action.</a:t>
            </a:r>
          </a:p>
          <a:p>
            <a:endParaRPr lang="en-US" dirty="0">
              <a:latin typeface="Calibri" charset="0"/>
            </a:endParaRPr>
          </a:p>
        </p:txBody>
      </p:sp>
    </p:spTree>
    <p:extLst>
      <p:ext uri="{BB962C8B-B14F-4D97-AF65-F5344CB8AC3E}">
        <p14:creationId xmlns:p14="http://schemas.microsoft.com/office/powerpoint/2010/main" val="846849327"/>
      </p:ext>
    </p:extLst>
  </p:cSld>
  <p:clrMapOvr>
    <a:masterClrMapping/>
  </p:clrMapOvr>
  <p:transition>
    <p:pull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A15D4-BB5B-41E7-9B09-CCE8E00D4AAC}"/>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2D0E1EB8-8B47-EA8D-260B-2AF81FA82605}"/>
              </a:ext>
            </a:extLst>
          </p:cNvPr>
          <p:cNvSpPr>
            <a:spLocks noGrp="1"/>
          </p:cNvSpPr>
          <p:nvPr>
            <p:ph type="title"/>
          </p:nvPr>
        </p:nvSpPr>
        <p:spPr/>
        <p:txBody>
          <a:bodyPr/>
          <a:lstStyle/>
          <a:p>
            <a:r>
              <a:rPr lang="en-US" dirty="0">
                <a:latin typeface="Calibri" charset="0"/>
              </a:rPr>
              <a:t>IP and Property Theory</a:t>
            </a:r>
          </a:p>
        </p:txBody>
      </p:sp>
      <p:sp>
        <p:nvSpPr>
          <p:cNvPr id="86018" name="Content Placeholder 2">
            <a:extLst>
              <a:ext uri="{FF2B5EF4-FFF2-40B4-BE49-F238E27FC236}">
                <a16:creationId xmlns:a16="http://schemas.microsoft.com/office/drawing/2014/main" id="{94F5DAB0-4226-DBAC-8A9F-57ADD21DCCD5}"/>
              </a:ext>
            </a:extLst>
          </p:cNvPr>
          <p:cNvSpPr>
            <a:spLocks noGrp="1"/>
          </p:cNvSpPr>
          <p:nvPr>
            <p:ph idx="1"/>
          </p:nvPr>
        </p:nvSpPr>
        <p:spPr>
          <a:xfrm>
            <a:off x="304800" y="1219200"/>
            <a:ext cx="8382000" cy="5105400"/>
          </a:xfrm>
        </p:spPr>
        <p:txBody>
          <a:bodyPr/>
          <a:lstStyle/>
          <a:p>
            <a:r>
              <a:rPr lang="en-US" dirty="0"/>
              <a:t>I started publishing tentative articles on this topic in 1995, right after I passed the patent bar, and then wrote my big piece, </a:t>
            </a:r>
            <a:r>
              <a:rPr lang="en-US" i="1" dirty="0"/>
              <a:t>Against Intellectual Property </a:t>
            </a:r>
            <a:r>
              <a:rPr lang="en-US" dirty="0"/>
              <a:t>in the JLS in 2001, for which I’m still known today</a:t>
            </a:r>
            <a:endParaRPr lang="en-US" sz="2200" dirty="0"/>
          </a:p>
          <a:p>
            <a:pPr lvl="1"/>
            <a:r>
              <a:rPr lang="en-US" dirty="0"/>
              <a:t>It was turned into a little monograph by the Mises Institute in 2008</a:t>
            </a:r>
            <a:endParaRPr lang="en-US" sz="1800" dirty="0"/>
          </a:p>
          <a:p>
            <a:r>
              <a:rPr lang="en-US" dirty="0"/>
              <a:t>In 2023 I published </a:t>
            </a:r>
            <a:r>
              <a:rPr lang="en-US" i="1" dirty="0">
                <a:hlinkClick r:id="rId2"/>
              </a:rPr>
              <a:t>Legal Foundations of a Free Society</a:t>
            </a:r>
            <a:r>
              <a:rPr lang="en-US" dirty="0"/>
              <a:t> (2023) [</a:t>
            </a:r>
            <a:r>
              <a:rPr lang="en-US" i="1" dirty="0">
                <a:hlinkClick r:id="rId2"/>
              </a:rPr>
              <a:t>LFFS</a:t>
            </a:r>
            <a:r>
              <a:rPr lang="en-US" dirty="0"/>
              <a:t>], libertarian legal theory written over 29 years—libertarianism, anarchy, rights, contract theory, causation, legislation and law, intellectual property</a:t>
            </a:r>
            <a:endParaRPr lang="en-US" sz="2200" dirty="0"/>
          </a:p>
          <a:p>
            <a:pPr marL="0" indent="0">
              <a:buNone/>
            </a:pPr>
            <a:endParaRPr lang="en-US" dirty="0">
              <a:latin typeface="Calibri" charset="0"/>
            </a:endParaRPr>
          </a:p>
        </p:txBody>
      </p:sp>
    </p:spTree>
    <p:extLst>
      <p:ext uri="{BB962C8B-B14F-4D97-AF65-F5344CB8AC3E}">
        <p14:creationId xmlns:p14="http://schemas.microsoft.com/office/powerpoint/2010/main" val="2916795821"/>
      </p:ext>
    </p:extLst>
  </p:cSld>
  <p:clrMapOvr>
    <a:masterClrMapping/>
  </p:clrMapOvr>
  <p:transition>
    <p:pull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018D4-B211-401A-19F2-7C349FBC067F}"/>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0D647F78-3800-0CDF-C7DD-60264E8F3D9D}"/>
              </a:ext>
            </a:extLst>
          </p:cNvPr>
          <p:cNvSpPr>
            <a:spLocks noGrp="1"/>
          </p:cNvSpPr>
          <p:nvPr>
            <p:ph type="title"/>
          </p:nvPr>
        </p:nvSpPr>
        <p:spPr/>
        <p:txBody>
          <a:bodyPr/>
          <a:lstStyle/>
          <a:p>
            <a:r>
              <a:rPr lang="en-US" dirty="0">
                <a:latin typeface="Calibri" charset="0"/>
              </a:rPr>
              <a:t>Owning Knowledge and Information</a:t>
            </a:r>
          </a:p>
        </p:txBody>
      </p:sp>
      <p:sp>
        <p:nvSpPr>
          <p:cNvPr id="86018" name="Content Placeholder 2">
            <a:extLst>
              <a:ext uri="{FF2B5EF4-FFF2-40B4-BE49-F238E27FC236}">
                <a16:creationId xmlns:a16="http://schemas.microsoft.com/office/drawing/2014/main" id="{CA80194A-EC5D-8B29-143B-AA3B9CF611A5}"/>
              </a:ext>
            </a:extLst>
          </p:cNvPr>
          <p:cNvSpPr>
            <a:spLocks noGrp="1"/>
          </p:cNvSpPr>
          <p:nvPr>
            <p:ph idx="1"/>
          </p:nvPr>
        </p:nvSpPr>
        <p:spPr>
          <a:xfrm>
            <a:off x="304800" y="1219200"/>
            <a:ext cx="8382000" cy="5105400"/>
          </a:xfrm>
        </p:spPr>
        <p:txBody>
          <a:bodyPr/>
          <a:lstStyle/>
          <a:p>
            <a:pPr lvl="0"/>
            <a:r>
              <a:rPr lang="en-US" dirty="0"/>
              <a:t>All </a:t>
            </a:r>
            <a:r>
              <a:rPr lang="en-US" b="1" dirty="0"/>
              <a:t>possession</a:t>
            </a:r>
            <a:r>
              <a:rPr lang="en-US" dirty="0"/>
              <a:t> is </a:t>
            </a:r>
            <a:r>
              <a:rPr lang="en-US" b="1" dirty="0"/>
              <a:t>physical possession</a:t>
            </a:r>
            <a:r>
              <a:rPr lang="en-US" dirty="0"/>
              <a:t> and all </a:t>
            </a:r>
            <a:r>
              <a:rPr lang="en-US" b="1" dirty="0"/>
              <a:t>conflict</a:t>
            </a:r>
            <a:r>
              <a:rPr lang="en-US" dirty="0"/>
              <a:t> is </a:t>
            </a:r>
            <a:r>
              <a:rPr lang="en-US" b="1" dirty="0"/>
              <a:t>physical conflict</a:t>
            </a:r>
            <a:r>
              <a:rPr lang="en-US" dirty="0"/>
              <a:t>, which is why all </a:t>
            </a:r>
            <a:r>
              <a:rPr lang="en-US" b="1" dirty="0"/>
              <a:t>property laws</a:t>
            </a:r>
            <a:r>
              <a:rPr lang="en-US" dirty="0"/>
              <a:t> are ultimately en</a:t>
            </a:r>
            <a:r>
              <a:rPr lang="en-US" b="1" dirty="0"/>
              <a:t>force</a:t>
            </a:r>
            <a:r>
              <a:rPr lang="en-US" dirty="0"/>
              <a:t>d by </a:t>
            </a:r>
            <a:r>
              <a:rPr lang="en-US" b="1" dirty="0"/>
              <a:t>physical force</a:t>
            </a:r>
            <a:endParaRPr lang="en-US" sz="2000" dirty="0"/>
          </a:p>
          <a:p>
            <a:pPr lvl="0"/>
            <a:r>
              <a:rPr lang="en-US" dirty="0"/>
              <a:t>Actors may be said to “have” or “possess” </a:t>
            </a:r>
            <a:r>
              <a:rPr lang="en-US" b="1" dirty="0"/>
              <a:t>knowledge </a:t>
            </a:r>
            <a:r>
              <a:rPr lang="en-US" dirty="0"/>
              <a:t>but this only means to </a:t>
            </a:r>
            <a:r>
              <a:rPr lang="en-US" i="1" dirty="0"/>
              <a:t>know</a:t>
            </a:r>
            <a:r>
              <a:rPr lang="en-US" dirty="0"/>
              <a:t> something so that you choose what to do: what ends to pursue, what means to select to achieve your ends</a:t>
            </a:r>
            <a:endParaRPr lang="en-US" sz="2000" dirty="0"/>
          </a:p>
          <a:p>
            <a:pPr lvl="0"/>
            <a:r>
              <a:rPr lang="en-US" dirty="0"/>
              <a:t>It is impossible to own knowledge because it cannot be “possessed” and has no independent identity</a:t>
            </a:r>
            <a:endParaRPr lang="en-US" sz="2000" dirty="0"/>
          </a:p>
          <a:p>
            <a:pPr lvl="1"/>
            <a:r>
              <a:rPr lang="en-US" dirty="0"/>
              <a:t>It always stored on something else, a carrier, a substrate, a memory device, a brain, a book</a:t>
            </a:r>
            <a:endParaRPr lang="en-US" sz="1800" dirty="0"/>
          </a:p>
          <a:p>
            <a:pPr lvl="1"/>
            <a:r>
              <a:rPr lang="en-US" dirty="0"/>
              <a:t>Information is always the </a:t>
            </a:r>
            <a:r>
              <a:rPr lang="en-US" i="1" dirty="0"/>
              <a:t>impatterning of</a:t>
            </a:r>
            <a:r>
              <a:rPr lang="en-US" dirty="0"/>
              <a:t> a thing</a:t>
            </a:r>
            <a:endParaRPr lang="en-US" dirty="0">
              <a:latin typeface="Calibri" charset="0"/>
            </a:endParaRPr>
          </a:p>
        </p:txBody>
      </p:sp>
    </p:spTree>
    <p:extLst>
      <p:ext uri="{BB962C8B-B14F-4D97-AF65-F5344CB8AC3E}">
        <p14:creationId xmlns:p14="http://schemas.microsoft.com/office/powerpoint/2010/main" val="2049158921"/>
      </p:ext>
    </p:extLst>
  </p:cSld>
  <p:clrMapOvr>
    <a:masterClrMapping/>
  </p:clrMapOvr>
  <p:transition>
    <p:pull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68DF0-1218-1489-5631-4805A1246E2D}"/>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95713208-F7F8-0E5B-3D35-21834EB16FC5}"/>
              </a:ext>
            </a:extLst>
          </p:cNvPr>
          <p:cNvSpPr>
            <a:spLocks noGrp="1"/>
          </p:cNvSpPr>
          <p:nvPr>
            <p:ph type="title"/>
          </p:nvPr>
        </p:nvSpPr>
        <p:spPr/>
        <p:txBody>
          <a:bodyPr/>
          <a:lstStyle/>
          <a:p>
            <a:r>
              <a:rPr lang="en-US" dirty="0">
                <a:latin typeface="Calibri" charset="0"/>
              </a:rPr>
              <a:t>Owning Knowledge and Information</a:t>
            </a:r>
          </a:p>
        </p:txBody>
      </p:sp>
      <p:sp>
        <p:nvSpPr>
          <p:cNvPr id="86018" name="Content Placeholder 2">
            <a:extLst>
              <a:ext uri="{FF2B5EF4-FFF2-40B4-BE49-F238E27FC236}">
                <a16:creationId xmlns:a16="http://schemas.microsoft.com/office/drawing/2014/main" id="{56B7EB76-F768-C528-1CFD-4BA4121C3ACA}"/>
              </a:ext>
            </a:extLst>
          </p:cNvPr>
          <p:cNvSpPr>
            <a:spLocks noGrp="1"/>
          </p:cNvSpPr>
          <p:nvPr>
            <p:ph idx="1"/>
          </p:nvPr>
        </p:nvSpPr>
        <p:spPr>
          <a:xfrm>
            <a:off x="304800" y="1219200"/>
            <a:ext cx="8382000" cy="5105400"/>
          </a:xfrm>
        </p:spPr>
        <p:txBody>
          <a:bodyPr/>
          <a:lstStyle/>
          <a:p>
            <a:pPr lvl="1"/>
            <a:r>
              <a:rPr lang="en-US" dirty="0"/>
              <a:t>A car has certain properties: its age, weight, shape, size, and color, but these properties do not exist independently and cannot be owned</a:t>
            </a:r>
            <a:endParaRPr lang="en-US" sz="1800" dirty="0"/>
          </a:p>
          <a:p>
            <a:pPr lvl="2"/>
            <a:r>
              <a:rPr lang="en-US" dirty="0"/>
              <a:t>You cannot own universals</a:t>
            </a:r>
            <a:endParaRPr lang="en-US" sz="1600" dirty="0"/>
          </a:p>
          <a:p>
            <a:pPr lvl="2"/>
            <a:r>
              <a:rPr lang="en-US" dirty="0"/>
              <a:t>You own a red car but not “red” or redness</a:t>
            </a:r>
            <a:endParaRPr lang="en-US" sz="1600" dirty="0"/>
          </a:p>
          <a:p>
            <a:pPr lvl="3"/>
            <a:r>
              <a:rPr lang="en-US" dirty="0"/>
              <a:t>That would mean you own all red objects or all red cars</a:t>
            </a:r>
            <a:endParaRPr lang="en-US" sz="1400" dirty="0"/>
          </a:p>
          <a:p>
            <a:pPr lvl="2"/>
            <a:r>
              <a:rPr lang="en-US" dirty="0"/>
              <a:t>Same with information: it is the impatterning of a thing, its shape or arrangement:</a:t>
            </a:r>
            <a:endParaRPr lang="en-US" sz="1600" dirty="0"/>
          </a:p>
          <a:p>
            <a:pPr lvl="3"/>
            <a:r>
              <a:rPr lang="en-US" dirty="0"/>
              <a:t>The way ink is arranged on the page of a book</a:t>
            </a:r>
            <a:endParaRPr lang="en-US" sz="1400" dirty="0"/>
          </a:p>
          <a:p>
            <a:pPr lvl="3"/>
            <a:r>
              <a:rPr lang="en-US" dirty="0"/>
              <a:t>They way molecules in a phone or computer or mousetrap are arranged</a:t>
            </a:r>
            <a:endParaRPr lang="en-US" sz="1400" dirty="0"/>
          </a:p>
          <a:p>
            <a:pPr lvl="2"/>
            <a:r>
              <a:rPr lang="en-US" dirty="0"/>
              <a:t>The book and paper and wood and plastic and steel can be owned but not the “way they are arranged” any more than the owner owns the other properties or </a:t>
            </a:r>
            <a:r>
              <a:rPr lang="en-US" dirty="0" err="1"/>
              <a:t>characteristis</a:t>
            </a:r>
            <a:r>
              <a:rPr lang="en-US" dirty="0"/>
              <a:t> of physical objects they possess and own.</a:t>
            </a:r>
            <a:endParaRPr lang="en-US" sz="1600" dirty="0"/>
          </a:p>
          <a:p>
            <a:endParaRPr lang="en-US" dirty="0">
              <a:latin typeface="Calibri" charset="0"/>
            </a:endParaRPr>
          </a:p>
        </p:txBody>
      </p:sp>
    </p:spTree>
    <p:extLst>
      <p:ext uri="{BB962C8B-B14F-4D97-AF65-F5344CB8AC3E}">
        <p14:creationId xmlns:p14="http://schemas.microsoft.com/office/powerpoint/2010/main" val="142302080"/>
      </p:ext>
    </p:extLst>
  </p:cSld>
  <p:clrMapOvr>
    <a:masterClrMapping/>
  </p:clrMapOvr>
  <p:transition>
    <p:pull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887CC-698B-F292-D0C0-157CA6FE31BA}"/>
              </a:ext>
            </a:extLst>
          </p:cNvPr>
          <p:cNvSpPr>
            <a:spLocks noGrp="1"/>
          </p:cNvSpPr>
          <p:nvPr>
            <p:ph type="title"/>
          </p:nvPr>
        </p:nvSpPr>
        <p:spPr/>
        <p:txBody>
          <a:bodyPr/>
          <a:lstStyle/>
          <a:p>
            <a:r>
              <a:rPr lang="en-US" dirty="0">
                <a:latin typeface="Calibri" charset="0"/>
              </a:rPr>
              <a:t>Owning Knowledge and Information</a:t>
            </a:r>
            <a:endParaRPr lang="en-US" dirty="0"/>
          </a:p>
        </p:txBody>
      </p:sp>
      <p:sp>
        <p:nvSpPr>
          <p:cNvPr id="3" name="Content Placeholder 2">
            <a:extLst>
              <a:ext uri="{FF2B5EF4-FFF2-40B4-BE49-F238E27FC236}">
                <a16:creationId xmlns:a16="http://schemas.microsoft.com/office/drawing/2014/main" id="{F63EE304-D712-8029-E115-DDF116A04875}"/>
              </a:ext>
            </a:extLst>
          </p:cNvPr>
          <p:cNvSpPr>
            <a:spLocks noGrp="1"/>
          </p:cNvSpPr>
          <p:nvPr>
            <p:ph idx="1"/>
          </p:nvPr>
        </p:nvSpPr>
        <p:spPr/>
        <p:txBody>
          <a:bodyPr/>
          <a:lstStyle/>
          <a:p>
            <a:pPr lvl="0"/>
            <a:r>
              <a:rPr lang="en-US" dirty="0"/>
              <a:t>This means that ownership of information is not </a:t>
            </a:r>
            <a:r>
              <a:rPr lang="en-US" b="1" dirty="0"/>
              <a:t>wrong</a:t>
            </a:r>
            <a:r>
              <a:rPr lang="en-US" dirty="0"/>
              <a:t>, it is </a:t>
            </a:r>
            <a:r>
              <a:rPr lang="en-US" i="1" dirty="0"/>
              <a:t>literally</a:t>
            </a:r>
            <a:r>
              <a:rPr lang="en-US" dirty="0"/>
              <a:t> </a:t>
            </a:r>
            <a:r>
              <a:rPr lang="en-US" b="1" i="1" dirty="0"/>
              <a:t>impossible</a:t>
            </a:r>
            <a:endParaRPr lang="en-US" sz="2000" dirty="0"/>
          </a:p>
          <a:p>
            <a:pPr lvl="1"/>
            <a:r>
              <a:rPr lang="en-US" dirty="0"/>
              <a:t>All rights are property rights and all property rights are rights to the exclusive control of a conflictable resource</a:t>
            </a:r>
            <a:endParaRPr lang="en-US" sz="1800" dirty="0"/>
          </a:p>
          <a:p>
            <a:pPr lvl="2"/>
            <a:r>
              <a:rPr lang="en-US" dirty="0"/>
              <a:t>Remember, there can only be conflict over things that are conflictable</a:t>
            </a:r>
            <a:endParaRPr lang="en-US" sz="1600" dirty="0"/>
          </a:p>
          <a:p>
            <a:pPr lvl="2"/>
            <a:r>
              <a:rPr lang="en-US" dirty="0"/>
              <a:t>Physical force (needed to enforce a law or property rights) can only be applied to physical things, just as only physical things can be possessed and knowledge can only be </a:t>
            </a:r>
            <a:r>
              <a:rPr lang="en-US" i="1" dirty="0"/>
              <a:t>known</a:t>
            </a:r>
            <a:endParaRPr lang="en-US" sz="1600" dirty="0"/>
          </a:p>
          <a:p>
            <a:pPr lvl="1"/>
            <a:r>
              <a:rPr lang="en-US" dirty="0"/>
              <a:t>“sticks and stones may break my bones, but words will never hurt me”</a:t>
            </a:r>
            <a:endParaRPr lang="en-US" sz="1800" dirty="0"/>
          </a:p>
          <a:p>
            <a:pPr lvl="1"/>
            <a:r>
              <a:rPr lang="en-US" dirty="0"/>
              <a:t>Jefferson: “It does me no injury for my </a:t>
            </a:r>
            <a:r>
              <a:rPr lang="en-US" dirty="0" err="1"/>
              <a:t>neighbour</a:t>
            </a:r>
            <a:r>
              <a:rPr lang="en-US" dirty="0"/>
              <a:t> to say there are twenty gods, or no god. It neither picks my pocket nor breaks my leg.”</a:t>
            </a:r>
            <a:endParaRPr lang="en-US" sz="1800" dirty="0"/>
          </a:p>
          <a:p>
            <a:endParaRPr lang="en-US" dirty="0"/>
          </a:p>
        </p:txBody>
      </p:sp>
    </p:spTree>
    <p:extLst>
      <p:ext uri="{BB962C8B-B14F-4D97-AF65-F5344CB8AC3E}">
        <p14:creationId xmlns:p14="http://schemas.microsoft.com/office/powerpoint/2010/main" val="2649887352"/>
      </p:ext>
    </p:extLst>
  </p:cSld>
  <p:clrMapOvr>
    <a:masterClrMapping/>
  </p:clrMapOvr>
  <p:transition>
    <p:pull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FF9AE-5EC8-EC2F-FABE-4D3CF29422EF}"/>
              </a:ext>
            </a:extLst>
          </p:cNvPr>
          <p:cNvSpPr>
            <a:spLocks noGrp="1"/>
          </p:cNvSpPr>
          <p:nvPr>
            <p:ph type="title"/>
          </p:nvPr>
        </p:nvSpPr>
        <p:spPr/>
        <p:txBody>
          <a:bodyPr/>
          <a:lstStyle/>
          <a:p>
            <a:r>
              <a:rPr lang="en-US" dirty="0"/>
              <a:t>Primary Arguments for IP</a:t>
            </a:r>
          </a:p>
        </p:txBody>
      </p:sp>
      <p:sp>
        <p:nvSpPr>
          <p:cNvPr id="3" name="Content Placeholder 2">
            <a:extLst>
              <a:ext uri="{FF2B5EF4-FFF2-40B4-BE49-F238E27FC236}">
                <a16:creationId xmlns:a16="http://schemas.microsoft.com/office/drawing/2014/main" id="{7FAA15F9-65AD-E2AC-DCF4-4AAC56839151}"/>
              </a:ext>
            </a:extLst>
          </p:cNvPr>
          <p:cNvSpPr>
            <a:spLocks noGrp="1"/>
          </p:cNvSpPr>
          <p:nvPr>
            <p:ph idx="1"/>
          </p:nvPr>
        </p:nvSpPr>
        <p:spPr/>
        <p:txBody>
          <a:bodyPr/>
          <a:lstStyle/>
          <a:p>
            <a:pPr lvl="0"/>
            <a:r>
              <a:rPr lang="en-US" dirty="0"/>
              <a:t>Today the primary arguments for IP are utilitarian/empirical, or based on the confused idea that property rights come from creation: that you own what you create.</a:t>
            </a:r>
            <a:endParaRPr lang="en-US" sz="2000" dirty="0"/>
          </a:p>
          <a:p>
            <a:pPr lvl="1"/>
            <a:r>
              <a:rPr lang="en-US" dirty="0"/>
              <a:t>I call this Lockean or Libertarian Creationism</a:t>
            </a:r>
            <a:endParaRPr lang="en-US" sz="1800" dirty="0"/>
          </a:p>
          <a:p>
            <a:pPr lvl="2"/>
            <a:r>
              <a:rPr lang="en-US" i="1" dirty="0"/>
              <a:t>LFFS</a:t>
            </a:r>
            <a:r>
              <a:rPr lang="en-US" dirty="0"/>
              <a:t>, </a:t>
            </a:r>
            <a:r>
              <a:rPr lang="en-US" dirty="0" err="1"/>
              <a:t>chs</a:t>
            </a:r>
            <a:r>
              <a:rPr lang="en-US" dirty="0"/>
              <a:t>. 14 &amp; 15</a:t>
            </a:r>
            <a:endParaRPr lang="en-US" sz="1600" dirty="0"/>
          </a:p>
          <a:p>
            <a:pPr lvl="0"/>
            <a:r>
              <a:rPr lang="en-US" dirty="0"/>
              <a:t>No time to debunk both of these, but both are deeply flawed and confused</a:t>
            </a:r>
            <a:endParaRPr lang="en-US" sz="2000" dirty="0"/>
          </a:p>
          <a:p>
            <a:pPr lvl="0"/>
            <a:r>
              <a:rPr lang="en-US" dirty="0"/>
              <a:t>In essence the problem with IP rights such as patent and copyright is that </a:t>
            </a:r>
            <a:r>
              <a:rPr lang="en-US" i="1" dirty="0"/>
              <a:t>because </a:t>
            </a:r>
            <a:r>
              <a:rPr lang="en-US" dirty="0"/>
              <a:t>it is literally impossible to own knowledge or information, all so-called IP rights are really disguised transfers of property rights in scarce resources</a:t>
            </a:r>
            <a:endParaRPr lang="en-US" sz="2000" dirty="0"/>
          </a:p>
        </p:txBody>
      </p:sp>
    </p:spTree>
    <p:extLst>
      <p:ext uri="{BB962C8B-B14F-4D97-AF65-F5344CB8AC3E}">
        <p14:creationId xmlns:p14="http://schemas.microsoft.com/office/powerpoint/2010/main" val="460890953"/>
      </p:ext>
    </p:extLst>
  </p:cSld>
  <p:clrMapOvr>
    <a:masterClrMapping/>
  </p:clrMapOvr>
  <p:transition>
    <p:pull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587-2CC7-0A76-57D4-C39218E0D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EE6CD2-17EC-FF27-66CE-DC4FF4C6AB11}"/>
              </a:ext>
            </a:extLst>
          </p:cNvPr>
          <p:cNvSpPr>
            <a:spLocks noGrp="1"/>
          </p:cNvSpPr>
          <p:nvPr>
            <p:ph type="title"/>
          </p:nvPr>
        </p:nvSpPr>
        <p:spPr/>
        <p:txBody>
          <a:bodyPr/>
          <a:lstStyle/>
          <a:p>
            <a:r>
              <a:rPr lang="en-US" dirty="0"/>
              <a:t>Primary Arguments for IP</a:t>
            </a:r>
          </a:p>
        </p:txBody>
      </p:sp>
      <p:sp>
        <p:nvSpPr>
          <p:cNvPr id="3" name="Content Placeholder 2">
            <a:extLst>
              <a:ext uri="{FF2B5EF4-FFF2-40B4-BE49-F238E27FC236}">
                <a16:creationId xmlns:a16="http://schemas.microsoft.com/office/drawing/2014/main" id="{E0DF7DE6-AF20-A5BE-8A5D-83120B860EC0}"/>
              </a:ext>
            </a:extLst>
          </p:cNvPr>
          <p:cNvSpPr>
            <a:spLocks noGrp="1"/>
          </p:cNvSpPr>
          <p:nvPr>
            <p:ph idx="1"/>
          </p:nvPr>
        </p:nvSpPr>
        <p:spPr/>
        <p:txBody>
          <a:bodyPr/>
          <a:lstStyle/>
          <a:p>
            <a:pPr lvl="0"/>
            <a:r>
              <a:rPr lang="en-US" dirty="0"/>
              <a:t>In essence, patent and copyright laws grant to the holders nonconsensual negative servitudes over others property</a:t>
            </a:r>
            <a:endParaRPr lang="en-US" sz="2000" dirty="0"/>
          </a:p>
          <a:p>
            <a:pPr lvl="1"/>
            <a:r>
              <a:rPr lang="en-US" u="sng" dirty="0">
                <a:hlinkClick r:id="rId2"/>
              </a:rPr>
              <a:t>Intellectual Property Rights as Negative Servitudes</a:t>
            </a:r>
            <a:endParaRPr lang="en-US" sz="1800" dirty="0"/>
          </a:p>
          <a:p>
            <a:pPr lvl="1"/>
            <a:r>
              <a:rPr lang="en-US" dirty="0"/>
              <a:t>Contrary to their property rights assigned pursuant to original appropriation and contract.</a:t>
            </a:r>
            <a:endParaRPr lang="en-US" sz="1800" dirty="0"/>
          </a:p>
          <a:p>
            <a:pPr lvl="1"/>
            <a:r>
              <a:rPr lang="en-US" dirty="0"/>
              <a:t>That is why IP is theft.</a:t>
            </a:r>
            <a:endParaRPr lang="en-US" sz="1800" dirty="0"/>
          </a:p>
          <a:p>
            <a:pPr lvl="1"/>
            <a:r>
              <a:rPr lang="en-US" dirty="0"/>
              <a:t>Proudhon was almost right when he said property is theft (he condemned the wrong kind of property).</a:t>
            </a:r>
            <a:endParaRPr lang="en-US" sz="1800" dirty="0"/>
          </a:p>
          <a:p>
            <a:pPr lvl="2"/>
            <a:r>
              <a:rPr lang="en-US" u="sng" dirty="0">
                <a:hlinkClick r:id="rId3"/>
              </a:rPr>
              <a:t>Classical Liberals, Libertarians, Anarchists and Others on Intellectual Property</a:t>
            </a:r>
            <a:endParaRPr lang="en-US" sz="1600" dirty="0"/>
          </a:p>
          <a:p>
            <a:pPr lvl="0"/>
            <a:r>
              <a:rPr lang="en-US" dirty="0"/>
              <a:t>For more:</a:t>
            </a:r>
            <a:endParaRPr lang="en-US" sz="2000" dirty="0"/>
          </a:p>
          <a:p>
            <a:pPr lvl="1"/>
            <a:r>
              <a:rPr lang="en-US" u="sng" dirty="0">
                <a:hlinkClick r:id="rId4"/>
              </a:rPr>
              <a:t>The Problem with Intellectual Property</a:t>
            </a:r>
            <a:endParaRPr lang="en-US" sz="1800" dirty="0"/>
          </a:p>
          <a:p>
            <a:pPr lvl="1"/>
            <a:r>
              <a:rPr lang="en-US" u="sng" dirty="0">
                <a:hlinkClick r:id="rId5" tooltip="Permanent link to The Overwhelming Empirical Case &lt;i&gt;Against&lt;/i&gt; Patent and Copyright"/>
              </a:rPr>
              <a:t>The Overwhelming Empirical Case </a:t>
            </a:r>
            <a:r>
              <a:rPr lang="en-US" i="1" u="sng" dirty="0">
                <a:hlinkClick r:id="rId5" tooltip="Permanent link to The Overwhelming Empirical Case &lt;i&gt;Against&lt;/i&gt; Patent and Copyright"/>
              </a:rPr>
              <a:t>Against</a:t>
            </a:r>
            <a:r>
              <a:rPr lang="en-US" u="sng" dirty="0">
                <a:hlinkClick r:id="rId5" tooltip="Permanent link to The Overwhelming Empirical Case &lt;i&gt;Against&lt;/i&gt; Patent and Copyright"/>
              </a:rPr>
              <a:t> Patent and Copyright</a:t>
            </a:r>
            <a:endParaRPr lang="en-US" sz="1800" dirty="0"/>
          </a:p>
          <a:p>
            <a:endParaRPr lang="en-US" dirty="0"/>
          </a:p>
        </p:txBody>
      </p:sp>
    </p:spTree>
    <p:extLst>
      <p:ext uri="{BB962C8B-B14F-4D97-AF65-F5344CB8AC3E}">
        <p14:creationId xmlns:p14="http://schemas.microsoft.com/office/powerpoint/2010/main" val="53220270"/>
      </p:ext>
    </p:extLst>
  </p:cSld>
  <p:clrMapOvr>
    <a:masterClrMapping/>
  </p:clrMapOvr>
  <p:transition>
    <p:pull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5711C-4AFF-6640-23B3-15C411DDB4D1}"/>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56DAF323-24DA-3A7D-5F49-9E21F6CE27B5}"/>
              </a:ext>
            </a:extLst>
          </p:cNvPr>
          <p:cNvSpPr>
            <a:spLocks noGrp="1"/>
          </p:cNvSpPr>
          <p:nvPr>
            <p:ph type="title"/>
          </p:nvPr>
        </p:nvSpPr>
        <p:spPr/>
        <p:txBody>
          <a:bodyPr/>
          <a:lstStyle/>
          <a:p>
            <a:r>
              <a:rPr lang="en-US" dirty="0">
                <a:latin typeface="Calibri" charset="0"/>
              </a:rPr>
              <a:t>IP and Property Theory</a:t>
            </a:r>
          </a:p>
        </p:txBody>
      </p:sp>
      <p:sp>
        <p:nvSpPr>
          <p:cNvPr id="86018" name="Content Placeholder 2">
            <a:extLst>
              <a:ext uri="{FF2B5EF4-FFF2-40B4-BE49-F238E27FC236}">
                <a16:creationId xmlns:a16="http://schemas.microsoft.com/office/drawing/2014/main" id="{B7939101-AF00-6BA9-ADB0-970642CEE0F0}"/>
              </a:ext>
            </a:extLst>
          </p:cNvPr>
          <p:cNvSpPr>
            <a:spLocks noGrp="1"/>
          </p:cNvSpPr>
          <p:nvPr>
            <p:ph idx="1"/>
          </p:nvPr>
        </p:nvSpPr>
        <p:spPr>
          <a:xfrm>
            <a:off x="304800" y="1219200"/>
            <a:ext cx="8382000" cy="5105400"/>
          </a:xfrm>
        </p:spPr>
        <p:txBody>
          <a:bodyPr/>
          <a:lstStyle/>
          <a:p>
            <a:pPr lvl="0"/>
            <a:r>
              <a:rPr lang="en-US" dirty="0"/>
              <a:t>But to figure out the IP issue, I had to deepen my understanding of property rights, of libertarian rights</a:t>
            </a:r>
            <a:endParaRPr lang="en-US" sz="2000" dirty="0"/>
          </a:p>
          <a:p>
            <a:pPr lvl="1"/>
            <a:r>
              <a:rPr lang="en-US" dirty="0"/>
              <a:t>And arguing with people about IP over the past 25 or so years forced me to further hone my arguments and my understanding of property rights</a:t>
            </a:r>
            <a:endParaRPr lang="en-US" sz="1800" dirty="0"/>
          </a:p>
          <a:p>
            <a:pPr lvl="0"/>
            <a:r>
              <a:rPr lang="en-US" dirty="0"/>
              <a:t>To do this I had to sometimes ask some questions about things  many people take for granted, and to hone and adjust my views when I looked at issues more closely</a:t>
            </a:r>
          </a:p>
          <a:p>
            <a:pPr lvl="0"/>
            <a:endParaRPr lang="en-US" sz="2000" dirty="0"/>
          </a:p>
        </p:txBody>
      </p:sp>
    </p:spTree>
    <p:extLst>
      <p:ext uri="{BB962C8B-B14F-4D97-AF65-F5344CB8AC3E}">
        <p14:creationId xmlns:p14="http://schemas.microsoft.com/office/powerpoint/2010/main" val="3819726326"/>
      </p:ext>
    </p:extLst>
  </p:cSld>
  <p:clrMapOvr>
    <a:masterClrMapping/>
  </p:clrMapOvr>
  <p:transition>
    <p:pull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CB257-006E-7D81-9366-CD1E7399BF6E}"/>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9FC32D91-45B0-6EC4-AEA9-8DF26ABCDF83}"/>
              </a:ext>
            </a:extLst>
          </p:cNvPr>
          <p:cNvSpPr>
            <a:spLocks noGrp="1"/>
          </p:cNvSpPr>
          <p:nvPr>
            <p:ph type="title"/>
          </p:nvPr>
        </p:nvSpPr>
        <p:spPr/>
        <p:txBody>
          <a:bodyPr/>
          <a:lstStyle/>
          <a:p>
            <a:r>
              <a:rPr lang="en-US" dirty="0">
                <a:latin typeface="Calibri" charset="0"/>
              </a:rPr>
              <a:t>Asking (Dumb?) Questions</a:t>
            </a:r>
          </a:p>
        </p:txBody>
      </p:sp>
      <p:sp>
        <p:nvSpPr>
          <p:cNvPr id="86018" name="Content Placeholder 2">
            <a:extLst>
              <a:ext uri="{FF2B5EF4-FFF2-40B4-BE49-F238E27FC236}">
                <a16:creationId xmlns:a16="http://schemas.microsoft.com/office/drawing/2014/main" id="{EB1DE11C-069D-B26D-FFB5-5575F0646B1F}"/>
              </a:ext>
            </a:extLst>
          </p:cNvPr>
          <p:cNvSpPr>
            <a:spLocks noGrp="1"/>
          </p:cNvSpPr>
          <p:nvPr>
            <p:ph idx="1"/>
          </p:nvPr>
        </p:nvSpPr>
        <p:spPr>
          <a:xfrm>
            <a:off x="304800" y="1219200"/>
            <a:ext cx="8382000" cy="5105400"/>
          </a:xfrm>
        </p:spPr>
        <p:txBody>
          <a:bodyPr/>
          <a:lstStyle/>
          <a:p>
            <a:r>
              <a:rPr lang="en-US" dirty="0"/>
              <a:t>In law school I was the guy who would ask what might seem like dumb questions, but questions others in the class really hoped someone else would ask</a:t>
            </a:r>
            <a:endParaRPr lang="en-US" sz="2200" dirty="0"/>
          </a:p>
          <a:p>
            <a:r>
              <a:rPr lang="en-US" dirty="0"/>
              <a:t>I’ve noticed that Bob Murphy does this too with some of his questions when he tries to drill down into the heart of an issue</a:t>
            </a:r>
            <a:endParaRPr lang="en-US" sz="2200" dirty="0"/>
          </a:p>
          <a:p>
            <a:r>
              <a:rPr lang="en-US" dirty="0"/>
              <a:t>When I worked in Philadelphia for a while early in my career, one of my friends was fellow patent attorney Steve Mendelsohn, who like me was the type who would ask “dumb” questions in class at law school</a:t>
            </a:r>
            <a:endParaRPr lang="en-US" sz="2200" dirty="0"/>
          </a:p>
          <a:p>
            <a:r>
              <a:rPr lang="en-US" dirty="0"/>
              <a:t>“</a:t>
            </a:r>
            <a:r>
              <a:rPr lang="en-US" u="sng" dirty="0">
                <a:hlinkClick r:id="rId2"/>
              </a:rPr>
              <a:t>Confessions of a Law School Asshole</a:t>
            </a:r>
            <a:r>
              <a:rPr lang="en-US" dirty="0"/>
              <a:t>,” published when he was a law student at U. Penn in </a:t>
            </a:r>
            <a:r>
              <a:rPr lang="en-US" i="1" dirty="0"/>
              <a:t>The Penn Law Forum</a:t>
            </a:r>
            <a:r>
              <a:rPr lang="en-US" dirty="0"/>
              <a:t> (Sept. 26, 1990). He said he would ask the professor questions others were afraid to ask, like “What’s a tort?” or “Excuse me, but what’s a magistrate?”</a:t>
            </a:r>
            <a:endParaRPr lang="en-US" sz="2200" dirty="0"/>
          </a:p>
        </p:txBody>
      </p:sp>
    </p:spTree>
    <p:extLst>
      <p:ext uri="{BB962C8B-B14F-4D97-AF65-F5344CB8AC3E}">
        <p14:creationId xmlns:p14="http://schemas.microsoft.com/office/powerpoint/2010/main" val="2536941967"/>
      </p:ext>
    </p:extLst>
  </p:cSld>
  <p:clrMapOvr>
    <a:masterClrMapping/>
  </p:clrMapOvr>
  <p:transition>
    <p:pull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A9193-3DFA-660B-FAB0-AE33528B4F18}"/>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C3237E2A-1F7E-EE9F-7055-C9EF48DA8800}"/>
              </a:ext>
            </a:extLst>
          </p:cNvPr>
          <p:cNvSpPr>
            <a:spLocks noGrp="1"/>
          </p:cNvSpPr>
          <p:nvPr>
            <p:ph type="title"/>
          </p:nvPr>
        </p:nvSpPr>
        <p:spPr/>
        <p:txBody>
          <a:bodyPr/>
          <a:lstStyle/>
          <a:p>
            <a:r>
              <a:rPr lang="en-US" dirty="0">
                <a:latin typeface="Calibri" charset="0"/>
              </a:rPr>
              <a:t>Asking (Dumb?) Questions</a:t>
            </a:r>
          </a:p>
        </p:txBody>
      </p:sp>
      <p:sp>
        <p:nvSpPr>
          <p:cNvPr id="86018" name="Content Placeholder 2">
            <a:extLst>
              <a:ext uri="{FF2B5EF4-FFF2-40B4-BE49-F238E27FC236}">
                <a16:creationId xmlns:a16="http://schemas.microsoft.com/office/drawing/2014/main" id="{EEA56616-80EE-C715-D418-FE9F720A4BF9}"/>
              </a:ext>
            </a:extLst>
          </p:cNvPr>
          <p:cNvSpPr>
            <a:spLocks noGrp="1"/>
          </p:cNvSpPr>
          <p:nvPr>
            <p:ph idx="1"/>
          </p:nvPr>
        </p:nvSpPr>
        <p:spPr>
          <a:xfrm>
            <a:off x="304800" y="1219200"/>
            <a:ext cx="8382000" cy="5105400"/>
          </a:xfrm>
        </p:spPr>
        <p:txBody>
          <a:bodyPr/>
          <a:lstStyle/>
          <a:p>
            <a:r>
              <a:rPr lang="en-US" dirty="0"/>
              <a:t>I remember when I started practicing patent law my mentor in Houston, Bill Norvell, taught me to bring a </a:t>
            </a:r>
            <a:r>
              <a:rPr lang="en-US" dirty="0" err="1"/>
              <a:t>dictaphone</a:t>
            </a:r>
            <a:r>
              <a:rPr lang="en-US" dirty="0"/>
              <a:t> with me when interviewing engineers to try to understand the invention I was supposed to patent</a:t>
            </a:r>
          </a:p>
          <a:p>
            <a:pPr lvl="1"/>
            <a:r>
              <a:rPr lang="en-US" dirty="0"/>
              <a:t>Several times I had this happen: I would ask one seemingly “dumb” question after another because it’s sometimes hard to pry information out of engineers. They think lots of things are obvious and never explain it unless you force them to.</a:t>
            </a:r>
            <a:endParaRPr lang="en-US" sz="1800" dirty="0"/>
          </a:p>
          <a:p>
            <a:pPr lvl="2"/>
            <a:r>
              <a:rPr lang="en-US" dirty="0"/>
              <a:t>Then after they got my draft patent application they would say “Wow I thought you were an idiot with those questions you were asking, but I see you were really listening and got my idea!”</a:t>
            </a:r>
            <a:endParaRPr lang="en-US" sz="1600" dirty="0"/>
          </a:p>
          <a:p>
            <a:pPr lvl="0"/>
            <a:r>
              <a:rPr lang="en-US" dirty="0"/>
              <a:t>I say this because I had to question lots of things people take for granted to solve the puzzle of why people think IP is legitimate and why they are wrong</a:t>
            </a:r>
            <a:endParaRPr lang="en-US" sz="2200" dirty="0"/>
          </a:p>
        </p:txBody>
      </p:sp>
    </p:spTree>
    <p:extLst>
      <p:ext uri="{BB962C8B-B14F-4D97-AF65-F5344CB8AC3E}">
        <p14:creationId xmlns:p14="http://schemas.microsoft.com/office/powerpoint/2010/main" val="401713760"/>
      </p:ext>
    </p:extLst>
  </p:cSld>
  <p:clrMapOvr>
    <a:masterClrMapping/>
  </p:clrMapOvr>
  <p:transition>
    <p:pull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11B53D-098D-AB59-8E9D-E9B406097C82}"/>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54B68683-EC94-D1E0-F9F2-857FA0905E61}"/>
              </a:ext>
            </a:extLst>
          </p:cNvPr>
          <p:cNvSpPr>
            <a:spLocks noGrp="1"/>
          </p:cNvSpPr>
          <p:nvPr>
            <p:ph type="title"/>
          </p:nvPr>
        </p:nvSpPr>
        <p:spPr/>
        <p:txBody>
          <a:bodyPr/>
          <a:lstStyle/>
          <a:p>
            <a:r>
              <a:rPr lang="en-US" dirty="0">
                <a:latin typeface="Calibri" charset="0"/>
              </a:rPr>
              <a:t>Asking (Dumb?) Questions</a:t>
            </a:r>
          </a:p>
        </p:txBody>
      </p:sp>
      <p:sp>
        <p:nvSpPr>
          <p:cNvPr id="86018" name="Content Placeholder 2">
            <a:extLst>
              <a:ext uri="{FF2B5EF4-FFF2-40B4-BE49-F238E27FC236}">
                <a16:creationId xmlns:a16="http://schemas.microsoft.com/office/drawing/2014/main" id="{B37A5D21-118C-2973-EBD2-050E68409D70}"/>
              </a:ext>
            </a:extLst>
          </p:cNvPr>
          <p:cNvSpPr>
            <a:spLocks noGrp="1"/>
          </p:cNvSpPr>
          <p:nvPr>
            <p:ph idx="1"/>
          </p:nvPr>
        </p:nvSpPr>
        <p:spPr>
          <a:xfrm>
            <a:off x="304800" y="1219200"/>
            <a:ext cx="8382000" cy="5105400"/>
          </a:xfrm>
        </p:spPr>
        <p:txBody>
          <a:bodyPr/>
          <a:lstStyle/>
          <a:p>
            <a:pPr lvl="0"/>
            <a:r>
              <a:rPr lang="en-US" dirty="0"/>
              <a:t>Now that I understand it so well, I can explain the case very simply, so much that lots of people get it after just a few minutes of discussion and wonder why it took me years to figure it out and find a way to explain it.</a:t>
            </a:r>
          </a:p>
          <a:p>
            <a:pPr lvl="0"/>
            <a:r>
              <a:rPr lang="en-US" dirty="0"/>
              <a:t>If we have time I may bore you with a quick summary, but first I want to talk about how I had to start thinking differently about property and rights</a:t>
            </a:r>
            <a:endParaRPr lang="en-US" sz="2000" dirty="0"/>
          </a:p>
        </p:txBody>
      </p:sp>
    </p:spTree>
    <p:extLst>
      <p:ext uri="{BB962C8B-B14F-4D97-AF65-F5344CB8AC3E}">
        <p14:creationId xmlns:p14="http://schemas.microsoft.com/office/powerpoint/2010/main" val="3626832821"/>
      </p:ext>
    </p:extLst>
  </p:cSld>
  <p:clrMapOvr>
    <a:masterClrMapping/>
  </p:clrMapOvr>
  <p:transition>
    <p:pull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D4479-BB15-C04B-647A-1B1506C242A2}"/>
            </a:ext>
          </a:extLst>
        </p:cNvPr>
        <p:cNvGrpSpPr/>
        <p:nvPr/>
      </p:nvGrpSpPr>
      <p:grpSpPr>
        <a:xfrm>
          <a:off x="0" y="0"/>
          <a:ext cx="0" cy="0"/>
          <a:chOff x="0" y="0"/>
          <a:chExt cx="0" cy="0"/>
        </a:xfrm>
      </p:grpSpPr>
      <p:sp>
        <p:nvSpPr>
          <p:cNvPr id="86017" name="Title 1">
            <a:extLst>
              <a:ext uri="{FF2B5EF4-FFF2-40B4-BE49-F238E27FC236}">
                <a16:creationId xmlns:a16="http://schemas.microsoft.com/office/drawing/2014/main" id="{AFA99465-0AC1-E4B8-D0C2-482F3D1FB4DD}"/>
              </a:ext>
            </a:extLst>
          </p:cNvPr>
          <p:cNvSpPr>
            <a:spLocks noGrp="1"/>
          </p:cNvSpPr>
          <p:nvPr>
            <p:ph type="title"/>
          </p:nvPr>
        </p:nvSpPr>
        <p:spPr/>
        <p:txBody>
          <a:bodyPr/>
          <a:lstStyle/>
          <a:p>
            <a:r>
              <a:rPr lang="en-US" dirty="0">
                <a:latin typeface="Calibri" charset="0"/>
              </a:rPr>
              <a:t>Precise Terminology and Metaphors</a:t>
            </a:r>
          </a:p>
        </p:txBody>
      </p:sp>
      <p:sp>
        <p:nvSpPr>
          <p:cNvPr id="86018" name="Content Placeholder 2">
            <a:extLst>
              <a:ext uri="{FF2B5EF4-FFF2-40B4-BE49-F238E27FC236}">
                <a16:creationId xmlns:a16="http://schemas.microsoft.com/office/drawing/2014/main" id="{83CBF152-BFEC-C5F3-EA19-54784DE1C416}"/>
              </a:ext>
            </a:extLst>
          </p:cNvPr>
          <p:cNvSpPr>
            <a:spLocks noGrp="1"/>
          </p:cNvSpPr>
          <p:nvPr>
            <p:ph idx="1"/>
          </p:nvPr>
        </p:nvSpPr>
        <p:spPr>
          <a:xfrm>
            <a:off x="304800" y="1219200"/>
            <a:ext cx="8382000" cy="5105400"/>
          </a:xfrm>
        </p:spPr>
        <p:txBody>
          <a:bodyPr/>
          <a:lstStyle/>
          <a:p>
            <a:pPr lvl="0"/>
            <a:r>
              <a:rPr lang="en-US" dirty="0"/>
              <a:t>For one thing, terminology and precision in language gets increasingly important when there is a puzzle to solve. </a:t>
            </a:r>
            <a:endParaRPr lang="en-US" sz="2000" dirty="0"/>
          </a:p>
          <a:p>
            <a:pPr lvl="0"/>
            <a:r>
              <a:rPr lang="en-US" dirty="0"/>
              <a:t>Metaphors and analogies are unavoidable but they must be guarded against. And many words have multiple meanings in different contexts</a:t>
            </a:r>
            <a:endParaRPr lang="en-US" sz="2000" dirty="0"/>
          </a:p>
          <a:p>
            <a:pPr lvl="1"/>
            <a:r>
              <a:rPr lang="en-US" dirty="0"/>
              <a:t>“</a:t>
            </a:r>
            <a:r>
              <a:rPr lang="en-US" b="1" dirty="0"/>
              <a:t>One requirement is essential, that economic theory avoid the error of confusing a practical habit, indulged in for the sake of expediency, with scientific truth.</a:t>
            </a:r>
            <a:r>
              <a:rPr lang="en-US" dirty="0"/>
              <a:t>” –Eugen von Böhm-</a:t>
            </a:r>
            <a:r>
              <a:rPr lang="en-US" dirty="0" err="1"/>
              <a:t>Bawerk</a:t>
            </a:r>
            <a:r>
              <a:rPr lang="en-US" dirty="0"/>
              <a:t>, (1881), “Whether legal rights and relationships are economic goods.” </a:t>
            </a:r>
          </a:p>
          <a:p>
            <a:pPr lvl="1"/>
            <a:r>
              <a:rPr lang="en-US" dirty="0"/>
              <a:t>Mark Thornton: “Bohm </a:t>
            </a:r>
            <a:r>
              <a:rPr lang="en-US" dirty="0" err="1"/>
              <a:t>Bawerk</a:t>
            </a:r>
            <a:r>
              <a:rPr lang="en-US" dirty="0"/>
              <a:t> took up this issue [of misuse of metaphors] in </a:t>
            </a:r>
            <a:r>
              <a:rPr lang="en-US" i="1" dirty="0"/>
              <a:t>Shorter Classics</a:t>
            </a:r>
            <a:r>
              <a:rPr lang="en-US" dirty="0"/>
              <a:t>. I quote him at the opening of this paper (attached). </a:t>
            </a:r>
            <a:r>
              <a:rPr lang="en-US" b="1" dirty="0"/>
              <a:t>The whole public choice agenda is based on the use of market metaphors for government institutions</a:t>
            </a:r>
            <a:r>
              <a:rPr lang="en-US" dirty="0"/>
              <a:t>.”</a:t>
            </a:r>
            <a:endParaRPr lang="en-US" sz="1800" dirty="0"/>
          </a:p>
          <a:p>
            <a:pPr lvl="2"/>
            <a:r>
              <a:rPr lang="en-US" u="sng" dirty="0">
                <a:hlinkClick r:id="rId2"/>
              </a:rPr>
              <a:t>On the Danger of Metaphors in Scientific Discourse</a:t>
            </a:r>
            <a:endParaRPr lang="en-US" sz="1600" dirty="0"/>
          </a:p>
          <a:p>
            <a:pPr lvl="0"/>
            <a:endParaRPr lang="en-US" sz="2000" dirty="0"/>
          </a:p>
          <a:p>
            <a:endParaRPr lang="en-US" sz="2200" dirty="0"/>
          </a:p>
        </p:txBody>
      </p:sp>
    </p:spTree>
    <p:extLst>
      <p:ext uri="{BB962C8B-B14F-4D97-AF65-F5344CB8AC3E}">
        <p14:creationId xmlns:p14="http://schemas.microsoft.com/office/powerpoint/2010/main" val="596971755"/>
      </p:ext>
    </p:extLst>
  </p:cSld>
  <p:clrMapOvr>
    <a:masterClrMapping/>
  </p:clrMapOvr>
  <p:transition>
    <p:pull dir="u"/>
  </p:transition>
</p:sld>
</file>

<file path=ppt/theme/theme1.xml><?xml version="1.0" encoding="utf-8"?>
<a:theme xmlns:a="http://schemas.openxmlformats.org/drawingml/2006/main" name="Compass">
  <a:themeElements>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fontScheme name="Compas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57252</TotalTime>
  <Words>5356</Words>
  <Application>Microsoft Macintosh PowerPoint</Application>
  <PresentationFormat>On-screen Show (4:3)</PresentationFormat>
  <Paragraphs>295</Paragraphs>
  <Slides>44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Tahoma</vt:lpstr>
      <vt:lpstr>Wingdings</vt:lpstr>
      <vt:lpstr>Compass</vt:lpstr>
      <vt:lpstr>PowerPoint Presentation</vt:lpstr>
      <vt:lpstr>Background</vt:lpstr>
      <vt:lpstr>IP and Property Theory</vt:lpstr>
      <vt:lpstr>IP and Property Theory</vt:lpstr>
      <vt:lpstr>IP and Property Theory</vt:lpstr>
      <vt:lpstr>Asking (Dumb?) Questions</vt:lpstr>
      <vt:lpstr>Asking (Dumb?) Questions</vt:lpstr>
      <vt:lpstr>Asking (Dumb?) Questions</vt:lpstr>
      <vt:lpstr>Precise Terminology and Metaphors</vt:lpstr>
      <vt:lpstr>Precise Terminology and Metaphors</vt:lpstr>
      <vt:lpstr>Fundamental Concepts in Social Sciences</vt:lpstr>
      <vt:lpstr>Fundamental Concepts in Social Sciences</vt:lpstr>
      <vt:lpstr>The Elusive Concept of Property</vt:lpstr>
      <vt:lpstr>The Elusive Concept of Property</vt:lpstr>
      <vt:lpstr>Property as Right to Exclude and Right between People</vt:lpstr>
      <vt:lpstr>Property as Right to Exclude and Right between People</vt:lpstr>
      <vt:lpstr>Property Rights as Limits on Action</vt:lpstr>
      <vt:lpstr>Property as “Things” versus Rights of Owners</vt:lpstr>
      <vt:lpstr>Property as “Things” versus Rights of Owners: Why it Matters</vt:lpstr>
      <vt:lpstr>Ownership vs. Possession</vt:lpstr>
      <vt:lpstr>Property as Normative Support for Possession</vt:lpstr>
      <vt:lpstr>Human Action and Praxeology</vt:lpstr>
      <vt:lpstr>Human Action and Praxeology</vt:lpstr>
      <vt:lpstr>Action and Property (Scarce Means)</vt:lpstr>
      <vt:lpstr>Action and Property (Scarce Means)</vt:lpstr>
      <vt:lpstr>Action and Property (Scarce Means)</vt:lpstr>
      <vt:lpstr>Core Private Property Rights Principles</vt:lpstr>
      <vt:lpstr>You Can’t Escape Property Rights</vt:lpstr>
      <vt:lpstr>Who is the Owner, not Is This Property</vt:lpstr>
      <vt:lpstr>Who is the Owner, not Is This Property</vt:lpstr>
      <vt:lpstr>Who is the Owner, not Is This Property</vt:lpstr>
      <vt:lpstr>Praxeology and the Structure of Human Action</vt:lpstr>
      <vt:lpstr>Praxeology and the Structure of Human Action</vt:lpstr>
      <vt:lpstr>The Missing Ingredient: Knowledge</vt:lpstr>
      <vt:lpstr>The Missing Ingredient: Knowledge</vt:lpstr>
      <vt:lpstr>The Wealth of the Modern Age</vt:lpstr>
      <vt:lpstr>Possession and Use of Knowledge and Means</vt:lpstr>
      <vt:lpstr>Possession and Use of Knowledge and Means</vt:lpstr>
      <vt:lpstr>IP Rights and Property Rights</vt:lpstr>
      <vt:lpstr>Owning Knowledge and Information</vt:lpstr>
      <vt:lpstr>Owning Knowledge and Information</vt:lpstr>
      <vt:lpstr>Owning Knowledge and Information</vt:lpstr>
      <vt:lpstr>Primary Arguments for IP</vt:lpstr>
      <vt:lpstr>Primary Arguments for IP</vt:lpstr>
    </vt:vector>
  </TitlesOfParts>
  <Company>University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asdfa</dc:title>
  <dc:creator>Peter G. Klein</dc:creator>
  <cp:lastModifiedBy>Stephan Kinsella</cp:lastModifiedBy>
  <cp:revision>960</cp:revision>
  <dcterms:created xsi:type="dcterms:W3CDTF">2010-10-26T12:15:17Z</dcterms:created>
  <dcterms:modified xsi:type="dcterms:W3CDTF">2025-08-23T16:54:38Z</dcterms:modified>
</cp:coreProperties>
</file>